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65"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i4w69Sa5oLn4fYGR1H3wAefBHYX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 name="Google Shape;31;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 Copyright </a:t>
            </a:r>
            <a:r>
              <a:rPr lang="en-US" b="1"/>
              <a:t>PresentationGo.com</a:t>
            </a:r>
            <a:r>
              <a:rPr lang="en-US"/>
              <a:t> – The free PowerPoint library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3: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4: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Thanks Quan for giving an overview of the current market and customer reviews, next I will dig into the review body to get more helpful insights. First, I extract the most common bigrams from reviews for each star rating level, and visualize them using a barplot. You may wonder what are bigrams, bigram refers to two adjacent words appear together in sentences, you can also think of it as a collocation consists of two words. So, by looking into the most common bigrams in the reviews, we can get more detailed information about hair dryers in the market. For example, for positive reviews like 5-star, we can tell that customers may like the hair dryer with great retractable cord and light weight, which is travel friendly, it may also work perfectly with thick hair. Similarly, by looking into negative reviews like 1-star, we can tell what customers are not satisfied with and what need to be improved. For example, the hair dryer may be labeled as a dual voltage device yet does not work as expected, or the seller has a bad customer service that cause issues.</a:t>
            </a:r>
            <a:endParaRPr/>
          </a:p>
        </p:txBody>
      </p:sp>
      <p:sp>
        <p:nvSpPr>
          <p:cNvPr id="164" name="Google Shape;1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how this analysis help sellers on Amazon? If we get into the detailed web page of a random hair dryer on Amazon, we can also see that customers can filter current reviews using similar keywords. Not surprisingly, the key words nearly overlap with the bigrams we extracted especially for the product features. The only difference is that with the data collected from all similar products in the marketplace, we can explore customer reviews on a higher level instead of focusing on only one specific product, and correspondingly, provide more insights for small business and independent sellers who want to enter the e-commerce platform.</a:t>
            </a:r>
            <a:endParaRPr/>
          </a:p>
        </p:txBody>
      </p:sp>
      <p:sp>
        <p:nvSpPr>
          <p:cNvPr id="176" name="Google Shape;17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With such information, we can answer the questions quan mentioned before. In this case, if an independent seller want to know what are the features of hair dryer they should focus on before entering the market</a:t>
            </a:r>
            <a:endParaRPr/>
          </a:p>
          <a:p>
            <a:pPr marL="0" lvl="0" indent="0" algn="l" rtl="0">
              <a:spcBef>
                <a:spcPts val="0"/>
              </a:spcBef>
              <a:spcAft>
                <a:spcPts val="0"/>
              </a:spcAft>
              <a:buNone/>
            </a:pPr>
            <a:r>
              <a:rPr lang="en-US"/>
              <a:t>competitive advantage</a:t>
            </a:r>
            <a:endParaRPr/>
          </a:p>
          <a:p>
            <a:pPr marL="0" lvl="0" indent="0" algn="l" rtl="0">
              <a:spcBef>
                <a:spcPts val="0"/>
              </a:spcBef>
              <a:spcAft>
                <a:spcPts val="0"/>
              </a:spcAft>
              <a:buNone/>
            </a:pPr>
            <a:r>
              <a:rPr lang="en-US" i="1"/>
              <a:t>They can also get other insights like have good customer service and friendly return policy may attract more customers.</a:t>
            </a:r>
            <a:endParaRPr i="1"/>
          </a:p>
          <a:p>
            <a:pPr marL="0" lvl="0" indent="0" algn="l" rtl="0">
              <a:spcBef>
                <a:spcPts val="0"/>
              </a:spcBef>
              <a:spcAft>
                <a:spcPts val="0"/>
              </a:spcAft>
              <a:buNone/>
            </a:pPr>
            <a:r>
              <a:rPr lang="en-US"/>
              <a:t>Next yulin will talk about how amazon currently helps small business using data and our recommendations for the two issue mentioned at the beginning.</a:t>
            </a:r>
            <a:endParaRPr/>
          </a:p>
        </p:txBody>
      </p:sp>
      <p:sp>
        <p:nvSpPr>
          <p:cNvPr id="190" name="Google Shape;19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d29857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d29857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Based on our previous case, we can know that data analysis is really important for small business to survive in this competitive market. However, Amazon actually have two ways to provide help to these small businesses.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211350b9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211350b9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analysis is really powerful, if the small business can get more data, they can gain the overview of the current market before get into the market. Through analysing more Amazon sales and customer dataset, the small business can know what sells and when, what customers ask and search for, which brands are on the rise, how to set the product price, and so on. They even can use the time-based data to predict market trend. Small businesses can survive in this competitive market by analysing these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d29857b9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d29857b9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Based on the previous EDA, it is clearly to see that analysing the customer reviews can help small business to better understand and reach customers on what kind of features that they need for the product. Thus, the small business can choose the right product or producing the right product to satisfied their customer’s need. Also,  the small business can advertise their products based on these customer need features. They can also write these feature directly into the product title, thus improving the probability that customers can see their product through searching on the Amazon. Once they get on the right track, they have higher probability to succeed.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2: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Google Shape;38;p2:notes"/>
          <p:cNvSpPr>
            <a:spLocks noGrp="1" noRot="1" noChangeAspect="1"/>
          </p:cNvSpPr>
          <p:nvPr>
            <p:ph type="sldImg" idx="2"/>
          </p:nvPr>
        </p:nvSpPr>
        <p:spPr>
          <a:xfrm>
            <a:off x="381187" y="685800"/>
            <a:ext cx="609629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d29857b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d29857b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0: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b="0" i="0" u="none" strike="noStrike">
              <a:solidFill>
                <a:schemeClr val="dk1"/>
              </a:solidFill>
              <a:latin typeface="Arial"/>
              <a:ea typeface="Arial"/>
              <a:cs typeface="Arial"/>
              <a:sym typeface="Arial"/>
            </a:endParaRPr>
          </a:p>
          <a:p>
            <a:pPr marL="0" lvl="0" indent="0" algn="l" rtl="0">
              <a:spcBef>
                <a:spcPts val="0"/>
              </a:spcBef>
              <a:spcAft>
                <a:spcPts val="0"/>
              </a:spcAft>
              <a:buNone/>
            </a:pPr>
            <a:br>
              <a:rPr lang="en-US"/>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Although e-commerce is skyrocketing now, it is not a perfect place for every small business to start selling their products. There are specific issues to sell products on Amazon. Now, I will share them with you. The first issue is the highly competitive selling environment on Amazon. Right now, there are over 2 million active sellers, which means for every single product you can think of, there are probably hundreds of sellers behind it. Because of this fierce competition, it takes time to be profitable. As you can see from this graph, 23% of sellers take 6 months to 1 year to be profitable, 13% take 1 to 2 years, and 14% are not even profitable. Therefore, to be successful on Amazon, the main question is how to choose a more popular product to win the competition.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The second issue is that even if a business has picked a very popular product, there is still intense competition, and without a successful marketing strategy, this product is not likely to appear on the first page of search results. Like I mentioned, there are hundreds of sellers for the same product, so improving the search results rank is very important. One of the most important aspects is the product description, and most small businesses never have experience in writing product description, so we would like to help them in this area through analytics, especially analyzing other same products’ customer reviews.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I will briefly go over our data collection process. Our data is mostly customer reviews on Amazon, and we will pick a specific small business to illustrate how we generate our recommendations. Our specific case is about a hair-dryer business because it’s a very common household product, and we could find plenty of data from Amazon. Now, I will pass it to … for </a:t>
            </a:r>
            <a:endParaRPr/>
          </a:p>
        </p:txBody>
      </p:sp>
      <p:sp>
        <p:nvSpPr>
          <p:cNvPr id="98" name="Google Shape;98;p8:notes"/>
          <p:cNvSpPr>
            <a:spLocks noGrp="1" noRot="1" noChangeAspect="1"/>
          </p:cNvSpPr>
          <p:nvPr>
            <p:ph type="sldImg" idx="2"/>
          </p:nvPr>
        </p:nvSpPr>
        <p:spPr>
          <a:xfrm>
            <a:off x="381187" y="685800"/>
            <a:ext cx="609629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7:notes"/>
          <p:cNvSpPr>
            <a:spLocks noGrp="1" noRot="1" noChangeAspect="1"/>
          </p:cNvSpPr>
          <p:nvPr>
            <p:ph type="sldImg" idx="2"/>
          </p:nvPr>
        </p:nvSpPr>
        <p:spPr>
          <a:xfrm>
            <a:off x="381187" y="685800"/>
            <a:ext cx="609629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9: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9:notes"/>
          <p:cNvSpPr>
            <a:spLocks noGrp="1" noRot="1" noChangeAspect="1"/>
          </p:cNvSpPr>
          <p:nvPr>
            <p:ph type="sldImg" idx="2"/>
          </p:nvPr>
        </p:nvSpPr>
        <p:spPr>
          <a:xfrm>
            <a:off x="381187" y="685800"/>
            <a:ext cx="609629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 PresentationGO" type="title">
  <p:cSld name="TITLE">
    <p:bg>
      <p:bgPr>
        <a:solidFill>
          <a:srgbClr val="FFFFFF"/>
        </a:solidFill>
        <a:effectLst/>
      </p:bgPr>
    </p:bg>
    <p:spTree>
      <p:nvGrpSpPr>
        <p:cNvPr id="1" name="Shape 16"/>
        <p:cNvGrpSpPr/>
        <p:nvPr/>
      </p:nvGrpSpPr>
      <p:grpSpPr>
        <a:xfrm>
          <a:off x="0" y="0"/>
          <a:ext cx="0" cy="0"/>
          <a:chOff x="0" y="0"/>
          <a:chExt cx="0" cy="0"/>
        </a:xfrm>
      </p:grpSpPr>
      <p:pic>
        <p:nvPicPr>
          <p:cNvPr id="17" name="Google Shape;17;p24"/>
          <p:cNvPicPr preferRelativeResize="0"/>
          <p:nvPr/>
        </p:nvPicPr>
        <p:blipFill rotWithShape="1">
          <a:blip r:embed="rId2">
            <a:alphaModFix/>
          </a:blip>
          <a:srcRect t="19294"/>
          <a:stretch/>
        </p:blipFill>
        <p:spPr>
          <a:xfrm>
            <a:off x="1143000" y="200024"/>
            <a:ext cx="6858000" cy="4151075"/>
          </a:xfrm>
          <a:prstGeom prst="rect">
            <a:avLst/>
          </a:prstGeom>
          <a:noFill/>
          <a:ln>
            <a:noFill/>
          </a:ln>
        </p:spPr>
      </p:pic>
      <p:sp>
        <p:nvSpPr>
          <p:cNvPr id="18" name="Google Shape;18;p24"/>
          <p:cNvSpPr/>
          <p:nvPr/>
        </p:nvSpPr>
        <p:spPr>
          <a:xfrm>
            <a:off x="0" y="2112725"/>
            <a:ext cx="9144000" cy="3030775"/>
          </a:xfrm>
          <a:custGeom>
            <a:avLst/>
            <a:gdLst/>
            <a:ahLst/>
            <a:cxnLst/>
            <a:rect l="l" t="t" r="r" b="b"/>
            <a:pathLst>
              <a:path w="9144000" h="3030775" extrusionOk="0">
                <a:moveTo>
                  <a:pt x="0" y="0"/>
                </a:moveTo>
                <a:lnTo>
                  <a:pt x="3171549" y="0"/>
                </a:lnTo>
                <a:lnTo>
                  <a:pt x="3209378" y="33217"/>
                </a:lnTo>
                <a:cubicBezTo>
                  <a:pt x="3478323" y="247651"/>
                  <a:pt x="3823117" y="376464"/>
                  <a:pt x="4199051" y="376464"/>
                </a:cubicBezTo>
                <a:cubicBezTo>
                  <a:pt x="4434011" y="376464"/>
                  <a:pt x="4656806" y="326147"/>
                  <a:pt x="4856521" y="236056"/>
                </a:cubicBezTo>
                <a:lnTo>
                  <a:pt x="4969826" y="179155"/>
                </a:lnTo>
                <a:lnTo>
                  <a:pt x="4973767" y="203678"/>
                </a:lnTo>
                <a:cubicBezTo>
                  <a:pt x="4983260" y="241015"/>
                  <a:pt x="5001549" y="267535"/>
                  <a:pt x="5028157" y="277384"/>
                </a:cubicBezTo>
                <a:cubicBezTo>
                  <a:pt x="5099111" y="303650"/>
                  <a:pt x="5202354" y="201429"/>
                  <a:pt x="5258756" y="49066"/>
                </a:cubicBezTo>
                <a:lnTo>
                  <a:pt x="5271851" y="0"/>
                </a:lnTo>
                <a:lnTo>
                  <a:pt x="9144000" y="0"/>
                </a:lnTo>
                <a:lnTo>
                  <a:pt x="9144000" y="725725"/>
                </a:lnTo>
                <a:lnTo>
                  <a:pt x="9144000" y="2305050"/>
                </a:lnTo>
                <a:lnTo>
                  <a:pt x="9144000" y="3030775"/>
                </a:lnTo>
                <a:lnTo>
                  <a:pt x="0" y="3030775"/>
                </a:lnTo>
                <a:lnTo>
                  <a:pt x="0" y="2305050"/>
                </a:lnTo>
                <a:lnTo>
                  <a:pt x="0" y="725725"/>
                </a:lnTo>
                <a:close/>
              </a:path>
            </a:pathLst>
          </a:cu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 name="Google Shape;19;p24"/>
          <p:cNvSpPr txBox="1">
            <a:spLocks noGrp="1"/>
          </p:cNvSpPr>
          <p:nvPr>
            <p:ph type="ctrTitle"/>
          </p:nvPr>
        </p:nvSpPr>
        <p:spPr>
          <a:xfrm>
            <a:off x="628650" y="2810390"/>
            <a:ext cx="7886700" cy="89979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4"/>
          <p:cNvSpPr txBox="1">
            <a:spLocks noGrp="1"/>
          </p:cNvSpPr>
          <p:nvPr>
            <p:ph type="subTitle" idx="1"/>
          </p:nvPr>
        </p:nvSpPr>
        <p:spPr>
          <a:xfrm>
            <a:off x="628650" y="3872110"/>
            <a:ext cx="7886700" cy="71532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CCCCCC"/>
              </a:buClr>
              <a:buSzPts val="2400"/>
              <a:buNone/>
              <a:defRPr sz="2400">
                <a:solidFill>
                  <a:srgbClr val="CCCCCC"/>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 name="Google Shape;21;p24"/>
          <p:cNvPicPr preferRelativeResize="0"/>
          <p:nvPr/>
        </p:nvPicPr>
        <p:blipFill>
          <a:blip r:embed="rId3">
            <a:alphaModFix/>
          </a:blip>
          <a:stretch>
            <a:fillRect/>
          </a:stretch>
        </p:blipFill>
        <p:spPr>
          <a:xfrm>
            <a:off x="6918330" y="0"/>
            <a:ext cx="2225670" cy="4985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 PresentationGO" type="obj">
  <p:cSld name="OBJECT">
    <p:spTree>
      <p:nvGrpSpPr>
        <p:cNvPr id="1" name="Shape 22"/>
        <p:cNvGrpSpPr/>
        <p:nvPr/>
      </p:nvGrpSpPr>
      <p:grpSpPr>
        <a:xfrm>
          <a:off x="0" y="0"/>
          <a:ext cx="0" cy="0"/>
          <a:chOff x="0" y="0"/>
          <a:chExt cx="0" cy="0"/>
        </a:xfrm>
      </p:grpSpPr>
      <p:sp>
        <p:nvSpPr>
          <p:cNvPr id="23" name="Google Shape;23;p25"/>
          <p:cNvSpPr/>
          <p:nvPr/>
        </p:nvSpPr>
        <p:spPr>
          <a:xfrm>
            <a:off x="0" y="4514850"/>
            <a:ext cx="9144000" cy="628650"/>
          </a:xfrm>
          <a:prstGeom prst="rect">
            <a:avLst/>
          </a:prstGeom>
          <a:solidFill>
            <a:srgbClr val="232F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 name="Google Shape;24;p25"/>
          <p:cNvSpPr txBox="1">
            <a:spLocks noGrp="1"/>
          </p:cNvSpPr>
          <p:nvPr>
            <p:ph type="title"/>
          </p:nvPr>
        </p:nvSpPr>
        <p:spPr>
          <a:xfrm>
            <a:off x="628650" y="101601"/>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31A22"/>
              </a:buClr>
              <a:buSzPts val="4400"/>
              <a:buFont typeface="Calibri"/>
              <a:buNone/>
              <a:defRPr b="1">
                <a:solidFill>
                  <a:srgbClr val="131A2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5"/>
          <p:cNvSpPr txBox="1">
            <a:spLocks noGrp="1"/>
          </p:cNvSpPr>
          <p:nvPr>
            <p:ph type="body" idx="1"/>
          </p:nvPr>
        </p:nvSpPr>
        <p:spPr>
          <a:xfrm>
            <a:off x="628650" y="1347789"/>
            <a:ext cx="7886700" cy="306546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31A22"/>
              </a:buClr>
              <a:buSzPts val="2800"/>
              <a:buChar char="•"/>
              <a:defRPr>
                <a:solidFill>
                  <a:srgbClr val="131A22"/>
                </a:solidFill>
              </a:defRPr>
            </a:lvl1pPr>
            <a:lvl2pPr marL="914400" lvl="1" indent="-381000" algn="l">
              <a:lnSpc>
                <a:spcPct val="90000"/>
              </a:lnSpc>
              <a:spcBef>
                <a:spcPts val="500"/>
              </a:spcBef>
              <a:spcAft>
                <a:spcPts val="0"/>
              </a:spcAft>
              <a:buClr>
                <a:srgbClr val="131A22"/>
              </a:buClr>
              <a:buSzPts val="2400"/>
              <a:buChar char="•"/>
              <a:defRPr>
                <a:solidFill>
                  <a:srgbClr val="131A22"/>
                </a:solidFill>
              </a:defRPr>
            </a:lvl2pPr>
            <a:lvl3pPr marL="1371600" lvl="2" indent="-355600" algn="l">
              <a:lnSpc>
                <a:spcPct val="90000"/>
              </a:lnSpc>
              <a:spcBef>
                <a:spcPts val="500"/>
              </a:spcBef>
              <a:spcAft>
                <a:spcPts val="0"/>
              </a:spcAft>
              <a:buClr>
                <a:srgbClr val="131A22"/>
              </a:buClr>
              <a:buSzPts val="2000"/>
              <a:buChar char="•"/>
              <a:defRPr>
                <a:solidFill>
                  <a:srgbClr val="131A22"/>
                </a:solidFill>
              </a:defRPr>
            </a:lvl3pPr>
            <a:lvl4pPr marL="1828800" lvl="3" indent="-342900" algn="l">
              <a:lnSpc>
                <a:spcPct val="90000"/>
              </a:lnSpc>
              <a:spcBef>
                <a:spcPts val="500"/>
              </a:spcBef>
              <a:spcAft>
                <a:spcPts val="0"/>
              </a:spcAft>
              <a:buClr>
                <a:srgbClr val="131A22"/>
              </a:buClr>
              <a:buSzPts val="1800"/>
              <a:buChar char="•"/>
              <a:defRPr>
                <a:solidFill>
                  <a:srgbClr val="131A22"/>
                </a:solidFill>
              </a:defRPr>
            </a:lvl4pPr>
            <a:lvl5pPr marL="2286000" lvl="4" indent="-342900" algn="l">
              <a:lnSpc>
                <a:spcPct val="90000"/>
              </a:lnSpc>
              <a:spcBef>
                <a:spcPts val="500"/>
              </a:spcBef>
              <a:spcAft>
                <a:spcPts val="0"/>
              </a:spcAft>
              <a:buClr>
                <a:srgbClr val="131A22"/>
              </a:buClr>
              <a:buSzPts val="1800"/>
              <a:buChar char="•"/>
              <a:defRPr>
                <a:solidFill>
                  <a:srgbClr val="131A2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5"/>
          <p:cNvSpPr txBox="1">
            <a:spLocks noGrp="1"/>
          </p:cNvSpPr>
          <p:nvPr>
            <p:ph type="ftr" idx="11"/>
          </p:nvPr>
        </p:nvSpPr>
        <p:spPr>
          <a:xfrm>
            <a:off x="628650" y="4626001"/>
            <a:ext cx="30861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CCCCCC"/>
              </a:buClr>
              <a:buSzPts val="1200"/>
              <a:buFont typeface="Arial"/>
              <a:buNone/>
              <a:defRPr>
                <a:solidFill>
                  <a:srgbClr val="CCCCCC"/>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7" name="Google Shape;27;p25"/>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CCCCCC"/>
              </a:buClr>
              <a:buSzPts val="1200"/>
              <a:buFont typeface="Arial"/>
              <a:buNone/>
              <a:defRPr sz="1200" b="0" i="0" u="none" strike="noStrike" cap="none">
                <a:solidFill>
                  <a:srgbClr val="CCCCCC"/>
                </a:solidFill>
                <a:latin typeface="Arial"/>
                <a:ea typeface="Arial"/>
                <a:cs typeface="Arial"/>
                <a:sym typeface="Arial"/>
              </a:defRPr>
            </a:lvl1pPr>
            <a:lvl2pPr marL="0" lvl="1" indent="0" algn="r">
              <a:lnSpc>
                <a:spcPct val="100000"/>
              </a:lnSpc>
              <a:spcBef>
                <a:spcPts val="0"/>
              </a:spcBef>
              <a:spcAft>
                <a:spcPts val="0"/>
              </a:spcAft>
              <a:buClr>
                <a:srgbClr val="CCCCCC"/>
              </a:buClr>
              <a:buSzPts val="1200"/>
              <a:buFont typeface="Arial"/>
              <a:buNone/>
              <a:defRPr sz="1200" b="0" i="0" u="none" strike="noStrike" cap="none">
                <a:solidFill>
                  <a:srgbClr val="CCCCCC"/>
                </a:solidFill>
                <a:latin typeface="Arial"/>
                <a:ea typeface="Arial"/>
                <a:cs typeface="Arial"/>
                <a:sym typeface="Arial"/>
              </a:defRPr>
            </a:lvl2pPr>
            <a:lvl3pPr marL="0" lvl="2" indent="0" algn="r">
              <a:lnSpc>
                <a:spcPct val="100000"/>
              </a:lnSpc>
              <a:spcBef>
                <a:spcPts val="0"/>
              </a:spcBef>
              <a:spcAft>
                <a:spcPts val="0"/>
              </a:spcAft>
              <a:buClr>
                <a:srgbClr val="CCCCCC"/>
              </a:buClr>
              <a:buSzPts val="1200"/>
              <a:buFont typeface="Arial"/>
              <a:buNone/>
              <a:defRPr sz="1200" b="0" i="0" u="none" strike="noStrike" cap="none">
                <a:solidFill>
                  <a:srgbClr val="CCCCCC"/>
                </a:solidFill>
                <a:latin typeface="Arial"/>
                <a:ea typeface="Arial"/>
                <a:cs typeface="Arial"/>
                <a:sym typeface="Arial"/>
              </a:defRPr>
            </a:lvl3pPr>
            <a:lvl4pPr marL="0" lvl="3" indent="0" algn="r">
              <a:lnSpc>
                <a:spcPct val="100000"/>
              </a:lnSpc>
              <a:spcBef>
                <a:spcPts val="0"/>
              </a:spcBef>
              <a:spcAft>
                <a:spcPts val="0"/>
              </a:spcAft>
              <a:buClr>
                <a:srgbClr val="CCCCCC"/>
              </a:buClr>
              <a:buSzPts val="1200"/>
              <a:buFont typeface="Arial"/>
              <a:buNone/>
              <a:defRPr sz="1200" b="0" i="0" u="none" strike="noStrike" cap="none">
                <a:solidFill>
                  <a:srgbClr val="CCCCCC"/>
                </a:solidFill>
                <a:latin typeface="Arial"/>
                <a:ea typeface="Arial"/>
                <a:cs typeface="Arial"/>
                <a:sym typeface="Arial"/>
              </a:defRPr>
            </a:lvl4pPr>
            <a:lvl5pPr marL="0" lvl="4" indent="0" algn="r">
              <a:lnSpc>
                <a:spcPct val="100000"/>
              </a:lnSpc>
              <a:spcBef>
                <a:spcPts val="0"/>
              </a:spcBef>
              <a:spcAft>
                <a:spcPts val="0"/>
              </a:spcAft>
              <a:buClr>
                <a:srgbClr val="CCCCCC"/>
              </a:buClr>
              <a:buSzPts val="1200"/>
              <a:buFont typeface="Arial"/>
              <a:buNone/>
              <a:defRPr sz="1200" b="0" i="0" u="none" strike="noStrike" cap="none">
                <a:solidFill>
                  <a:srgbClr val="CCCCCC"/>
                </a:solidFill>
                <a:latin typeface="Arial"/>
                <a:ea typeface="Arial"/>
                <a:cs typeface="Arial"/>
                <a:sym typeface="Arial"/>
              </a:defRPr>
            </a:lvl5pPr>
            <a:lvl6pPr marL="0" lvl="5" indent="0" algn="r">
              <a:lnSpc>
                <a:spcPct val="100000"/>
              </a:lnSpc>
              <a:spcBef>
                <a:spcPts val="0"/>
              </a:spcBef>
              <a:spcAft>
                <a:spcPts val="0"/>
              </a:spcAft>
              <a:buClr>
                <a:srgbClr val="CCCCCC"/>
              </a:buClr>
              <a:buSzPts val="1200"/>
              <a:buFont typeface="Arial"/>
              <a:buNone/>
              <a:defRPr sz="1200" b="0" i="0" u="none" strike="noStrike" cap="none">
                <a:solidFill>
                  <a:srgbClr val="CCCCCC"/>
                </a:solidFill>
                <a:latin typeface="Arial"/>
                <a:ea typeface="Arial"/>
                <a:cs typeface="Arial"/>
                <a:sym typeface="Arial"/>
              </a:defRPr>
            </a:lvl6pPr>
            <a:lvl7pPr marL="0" lvl="6" indent="0" algn="r">
              <a:lnSpc>
                <a:spcPct val="100000"/>
              </a:lnSpc>
              <a:spcBef>
                <a:spcPts val="0"/>
              </a:spcBef>
              <a:spcAft>
                <a:spcPts val="0"/>
              </a:spcAft>
              <a:buClr>
                <a:srgbClr val="CCCCCC"/>
              </a:buClr>
              <a:buSzPts val="1200"/>
              <a:buFont typeface="Arial"/>
              <a:buNone/>
              <a:defRPr sz="1200" b="0" i="0" u="none" strike="noStrike" cap="none">
                <a:solidFill>
                  <a:srgbClr val="CCCCCC"/>
                </a:solidFill>
                <a:latin typeface="Arial"/>
                <a:ea typeface="Arial"/>
                <a:cs typeface="Arial"/>
                <a:sym typeface="Arial"/>
              </a:defRPr>
            </a:lvl7pPr>
            <a:lvl8pPr marL="0" lvl="7" indent="0" algn="r">
              <a:lnSpc>
                <a:spcPct val="100000"/>
              </a:lnSpc>
              <a:spcBef>
                <a:spcPts val="0"/>
              </a:spcBef>
              <a:spcAft>
                <a:spcPts val="0"/>
              </a:spcAft>
              <a:buClr>
                <a:srgbClr val="CCCCCC"/>
              </a:buClr>
              <a:buSzPts val="1200"/>
              <a:buFont typeface="Arial"/>
              <a:buNone/>
              <a:defRPr sz="1200" b="0" i="0" u="none" strike="noStrike" cap="none">
                <a:solidFill>
                  <a:srgbClr val="CCCCCC"/>
                </a:solidFill>
                <a:latin typeface="Arial"/>
                <a:ea typeface="Arial"/>
                <a:cs typeface="Arial"/>
                <a:sym typeface="Arial"/>
              </a:defRPr>
            </a:lvl8pPr>
            <a:lvl9pPr marL="0" lvl="8" indent="0" algn="r">
              <a:lnSpc>
                <a:spcPct val="100000"/>
              </a:lnSpc>
              <a:spcBef>
                <a:spcPts val="0"/>
              </a:spcBef>
              <a:spcAft>
                <a:spcPts val="0"/>
              </a:spcAft>
              <a:buClr>
                <a:srgbClr val="CCCCCC"/>
              </a:buClr>
              <a:buSzPts val="1200"/>
              <a:buFont typeface="Arial"/>
              <a:buNone/>
              <a:defRPr sz="1200" b="0" i="0" u="none" strike="noStrike" cap="none">
                <a:solidFill>
                  <a:srgbClr val="CCCCC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25"/>
          <p:cNvPicPr preferRelativeResize="0"/>
          <p:nvPr/>
        </p:nvPicPr>
        <p:blipFill rotWithShape="1">
          <a:blip r:embed="rId2">
            <a:alphaModFix/>
          </a:blip>
          <a:srcRect/>
          <a:stretch/>
        </p:blipFill>
        <p:spPr>
          <a:xfrm>
            <a:off x="3950208" y="4626001"/>
            <a:ext cx="1243584" cy="3657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www.presentationgo.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3"/>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Google Shape;9;p2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Google Shape;10;p2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23"/>
          <p:cNvSpPr/>
          <p:nvPr/>
        </p:nvSpPr>
        <p:spPr>
          <a:xfrm>
            <a:off x="-66675" y="5219700"/>
            <a:ext cx="1263487"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55555"/>
              </a:buClr>
              <a:buSzPts val="800"/>
              <a:buFont typeface="Open Sans"/>
              <a:buNone/>
            </a:pPr>
            <a:r>
              <a:rPr lang="en-US" sz="800" b="0" i="0" u="none" strike="noStrike" cap="none">
                <a:solidFill>
                  <a:srgbClr val="555555"/>
                </a:solidFill>
                <a:latin typeface="Open Sans"/>
                <a:ea typeface="Open Sans"/>
                <a:cs typeface="Open Sans"/>
                <a:sym typeface="Open Sans"/>
              </a:rPr>
              <a:t>© </a:t>
            </a:r>
            <a:r>
              <a:rPr lang="en-US" sz="800" b="0" i="0" u="sng" strike="noStrike" cap="none">
                <a:solidFill>
                  <a:srgbClr val="A5CD28"/>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presentationgo.com</a:t>
            </a:r>
            <a:endParaRPr sz="800" b="0" i="0" u="none" strike="noStrike" cap="none">
              <a:solidFill>
                <a:srgbClr val="000000"/>
              </a:solidFill>
              <a:latin typeface="Arial"/>
              <a:ea typeface="Arial"/>
              <a:cs typeface="Arial"/>
              <a:sym typeface="Arial"/>
            </a:endParaRPr>
          </a:p>
        </p:txBody>
      </p:sp>
      <p:grpSp>
        <p:nvGrpSpPr>
          <p:cNvPr id="12" name="Google Shape;12;p23"/>
          <p:cNvGrpSpPr/>
          <p:nvPr/>
        </p:nvGrpSpPr>
        <p:grpSpPr>
          <a:xfrm>
            <a:off x="-1654908" y="-73804"/>
            <a:ext cx="1569183" cy="612144"/>
            <a:chOff x="-2096383" y="21447"/>
            <a:chExt cx="1569183" cy="612144"/>
          </a:xfrm>
        </p:grpSpPr>
        <p:sp>
          <p:nvSpPr>
            <p:cNvPr id="13" name="Google Shape;13;p23"/>
            <p:cNvSpPr txBox="1"/>
            <p:nvPr/>
          </p:nvSpPr>
          <p:spPr>
            <a:xfrm>
              <a:off x="-2096383" y="21447"/>
              <a:ext cx="36580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Open Sans"/>
                <a:buNone/>
              </a:pPr>
              <a:r>
                <a:rPr lang="en-US" sz="1000" b="0" i="0" u="none" strike="noStrike" cap="none">
                  <a:solidFill>
                    <a:srgbClr val="000000"/>
                  </a:solidFill>
                  <a:latin typeface="Open Sans"/>
                  <a:ea typeface="Open Sans"/>
                  <a:cs typeface="Open Sans"/>
                  <a:sym typeface="Open Sans"/>
                </a:rPr>
                <a:t>By:</a:t>
              </a:r>
              <a:endParaRPr/>
            </a:p>
          </p:txBody>
        </p:sp>
        <p:sp>
          <p:nvSpPr>
            <p:cNvPr id="14" name="Google Shape;14;p23"/>
            <p:cNvSpPr txBox="1"/>
            <p:nvPr/>
          </p:nvSpPr>
          <p:spPr>
            <a:xfrm>
              <a:off x="-1002010" y="387370"/>
              <a:ext cx="47481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Open Sans"/>
                <a:buNone/>
              </a:pPr>
              <a:r>
                <a:rPr lang="en-US" sz="1000" b="0" i="0" u="none" strike="noStrike" cap="none">
                  <a:solidFill>
                    <a:srgbClr val="000000"/>
                  </a:solidFill>
                  <a:latin typeface="Open Sans"/>
                  <a:ea typeface="Open Sans"/>
                  <a:cs typeface="Open Sans"/>
                  <a:sym typeface="Open Sans"/>
                </a:rPr>
                <a:t>.com</a:t>
              </a:r>
              <a:endParaRPr/>
            </a:p>
          </p:txBody>
        </p:sp>
        <p:pic>
          <p:nvPicPr>
            <p:cNvPr id="15" name="Google Shape;15;p23"/>
            <p:cNvPicPr preferRelativeResize="0"/>
            <p:nvPr/>
          </p:nvPicPr>
          <p:blipFill rotWithShape="1">
            <a:blip r:embed="rId5">
              <a:alphaModFix/>
            </a:blip>
            <a:srcRect/>
            <a:stretch/>
          </p:blipFill>
          <p:spPr>
            <a:xfrm>
              <a:off x="-2018604" y="234547"/>
              <a:ext cx="1405251" cy="185944"/>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hyperlink" Target="https://www.aboutamazon.com/news/how-amazon-works/supporting-small-businesses-with-tools-insights-and-data" TargetMode="External"/><Relationship Id="rId7"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smart-minded.com/en/business/best-products-to-sell-on-amazon/" TargetMode="External"/><Relationship Id="rId5" Type="http://schemas.openxmlformats.org/officeDocument/2006/relationships/hyperlink" Target="https://www.digitalcommerce360.com/2021/02/15/ecommerce-during-coronavirus-pandemic-in-charts/" TargetMode="External"/><Relationship Id="rId4" Type="http://schemas.openxmlformats.org/officeDocument/2006/relationships/hyperlink" Target="https://cdn.advocacy.sba.gov/wp-content/uploads/2019/04/23142719/2019-Small-Business-Profiles-US.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1"/>
          <p:cNvSpPr txBox="1">
            <a:spLocks noGrp="1"/>
          </p:cNvSpPr>
          <p:nvPr>
            <p:ph type="ctrTitle"/>
          </p:nvPr>
        </p:nvSpPr>
        <p:spPr>
          <a:xfrm>
            <a:off x="1122105" y="2853864"/>
            <a:ext cx="7886700" cy="89979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600"/>
              <a:buFont typeface="Times New Roman"/>
              <a:buNone/>
            </a:pPr>
            <a:r>
              <a:rPr lang="en-US" sz="3600" b="1">
                <a:latin typeface="Times New Roman"/>
                <a:ea typeface="Times New Roman"/>
                <a:cs typeface="Times New Roman"/>
                <a:sym typeface="Times New Roman"/>
              </a:rPr>
              <a:t>Amazon: Helping Small Businesses</a:t>
            </a:r>
            <a:endParaRPr sz="3600" b="1" cap="none"/>
          </a:p>
        </p:txBody>
      </p:sp>
      <p:sp>
        <p:nvSpPr>
          <p:cNvPr id="34" name="Google Shape;34;p1"/>
          <p:cNvSpPr txBox="1"/>
          <p:nvPr/>
        </p:nvSpPr>
        <p:spPr>
          <a:xfrm>
            <a:off x="2991853" y="4098758"/>
            <a:ext cx="3529263" cy="498549"/>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2800"/>
              <a:buFont typeface="Times New Roman"/>
              <a:buNone/>
            </a:pPr>
            <a:r>
              <a:rPr lang="en-US" sz="2800" b="1" i="0" u="none" strike="noStrike" cap="none">
                <a:solidFill>
                  <a:schemeClr val="lt1"/>
                </a:solidFill>
                <a:latin typeface="Times New Roman"/>
                <a:ea typeface="Times New Roman"/>
                <a:cs typeface="Times New Roman"/>
                <a:sym typeface="Times New Roman"/>
              </a:rPr>
              <a:t>Group: Fantastic 5</a:t>
            </a:r>
            <a:endParaRPr sz="2800" b="1" i="0" u="none" strike="noStrike" cap="none">
              <a:solidFill>
                <a:schemeClr val="lt1"/>
              </a:solidFill>
              <a:latin typeface="Calibri"/>
              <a:ea typeface="Calibri"/>
              <a:cs typeface="Calibri"/>
              <a:sym typeface="Calibri"/>
            </a:endParaRPr>
          </a:p>
        </p:txBody>
      </p:sp>
      <p:pic>
        <p:nvPicPr>
          <p:cNvPr id="35" name="Google Shape;35;p1"/>
          <p:cNvPicPr preferRelativeResize="0"/>
          <p:nvPr/>
        </p:nvPicPr>
        <p:blipFill>
          <a:blip r:embed="rId3">
            <a:alphaModFix/>
          </a:blip>
          <a:stretch>
            <a:fillRect/>
          </a:stretch>
        </p:blipFill>
        <p:spPr>
          <a:xfrm>
            <a:off x="7102925" y="0"/>
            <a:ext cx="2041075"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2"/>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10</a:t>
            </a:fld>
            <a:endParaRPr/>
          </a:p>
        </p:txBody>
      </p:sp>
      <p:sp>
        <p:nvSpPr>
          <p:cNvPr id="138" name="Google Shape;138;p12"/>
          <p:cNvSpPr txBox="1">
            <a:spLocks noGrp="1"/>
          </p:cNvSpPr>
          <p:nvPr>
            <p:ph type="title"/>
          </p:nvPr>
        </p:nvSpPr>
        <p:spPr>
          <a:xfrm>
            <a:off x="173255" y="0"/>
            <a:ext cx="7886700" cy="993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31A22"/>
              </a:buClr>
              <a:buSzPts val="2800"/>
              <a:buFont typeface="Calibri"/>
              <a:buNone/>
            </a:pPr>
            <a:r>
              <a:rPr lang="en-US" sz="2800"/>
              <a:t>Dataset Overview</a:t>
            </a:r>
            <a:endParaRPr/>
          </a:p>
        </p:txBody>
      </p:sp>
      <p:sp>
        <p:nvSpPr>
          <p:cNvPr id="139" name="Google Shape;139;p12"/>
          <p:cNvSpPr/>
          <p:nvPr/>
        </p:nvSpPr>
        <p:spPr>
          <a:xfrm>
            <a:off x="562700" y="906000"/>
            <a:ext cx="3018300" cy="571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11407 data entries</a:t>
            </a:r>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40" name="Google Shape;140;p12"/>
          <p:cNvPicPr preferRelativeResize="0"/>
          <p:nvPr/>
        </p:nvPicPr>
        <p:blipFill rotWithShape="1">
          <a:blip r:embed="rId3">
            <a:alphaModFix/>
          </a:blip>
          <a:srcRect/>
          <a:stretch/>
        </p:blipFill>
        <p:spPr>
          <a:xfrm>
            <a:off x="1053701" y="1293152"/>
            <a:ext cx="6572550" cy="3141825"/>
          </a:xfrm>
          <a:prstGeom prst="rect">
            <a:avLst/>
          </a:prstGeom>
          <a:noFill/>
          <a:ln>
            <a:noFill/>
          </a:ln>
        </p:spPr>
      </p:pic>
      <p:pic>
        <p:nvPicPr>
          <p:cNvPr id="141" name="Google Shape;141;p12"/>
          <p:cNvPicPr preferRelativeResize="0"/>
          <p:nvPr/>
        </p:nvPicPr>
        <p:blipFill>
          <a:blip r:embed="rId4">
            <a:alphaModFix/>
          </a:blip>
          <a:stretch>
            <a:fillRect/>
          </a:stretch>
        </p:blipFill>
        <p:spPr>
          <a:xfrm>
            <a:off x="7102925" y="0"/>
            <a:ext cx="2041075"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3"/>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11</a:t>
            </a:fld>
            <a:endParaRPr/>
          </a:p>
        </p:txBody>
      </p:sp>
      <p:sp>
        <p:nvSpPr>
          <p:cNvPr id="147" name="Google Shape;147;p13"/>
          <p:cNvSpPr txBox="1">
            <a:spLocks noGrp="1"/>
          </p:cNvSpPr>
          <p:nvPr>
            <p:ph type="title"/>
          </p:nvPr>
        </p:nvSpPr>
        <p:spPr>
          <a:xfrm>
            <a:off x="173255" y="0"/>
            <a:ext cx="7886700" cy="993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31A22"/>
              </a:buClr>
              <a:buSzPts val="2800"/>
              <a:buFont typeface="Calibri"/>
              <a:buNone/>
            </a:pPr>
            <a:r>
              <a:rPr lang="en-US" sz="2800"/>
              <a:t>Overview of the Current Market</a:t>
            </a:r>
            <a:endParaRPr/>
          </a:p>
        </p:txBody>
      </p:sp>
      <p:pic>
        <p:nvPicPr>
          <p:cNvPr id="148" name="Google Shape;148;p13" descr="Chart, bar chart&#10;&#10;Description automatically generated"/>
          <p:cNvPicPr preferRelativeResize="0"/>
          <p:nvPr/>
        </p:nvPicPr>
        <p:blipFill rotWithShape="1">
          <a:blip r:embed="rId3">
            <a:alphaModFix/>
          </a:blip>
          <a:srcRect/>
          <a:stretch/>
        </p:blipFill>
        <p:spPr>
          <a:xfrm>
            <a:off x="285900" y="918700"/>
            <a:ext cx="4136800" cy="2765525"/>
          </a:xfrm>
          <a:prstGeom prst="rect">
            <a:avLst/>
          </a:prstGeom>
          <a:noFill/>
          <a:ln>
            <a:noFill/>
          </a:ln>
        </p:spPr>
      </p:pic>
      <p:sp>
        <p:nvSpPr>
          <p:cNvPr id="149" name="Google Shape;149;p13"/>
          <p:cNvSpPr/>
          <p:nvPr/>
        </p:nvSpPr>
        <p:spPr>
          <a:xfrm>
            <a:off x="448600" y="3848124"/>
            <a:ext cx="4299300" cy="4572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Majority of reviews are positive</a:t>
            </a:r>
            <a:endParaRPr sz="2000" b="0" i="0" u="none" strike="noStrike" cap="none">
              <a:solidFill>
                <a:schemeClr val="dk1"/>
              </a:solidFill>
              <a:latin typeface="Arial"/>
              <a:ea typeface="Arial"/>
              <a:cs typeface="Arial"/>
              <a:sym typeface="Arial"/>
            </a:endParaRPr>
          </a:p>
        </p:txBody>
      </p:sp>
      <p:pic>
        <p:nvPicPr>
          <p:cNvPr id="150" name="Google Shape;150;p13"/>
          <p:cNvPicPr preferRelativeResize="0"/>
          <p:nvPr/>
        </p:nvPicPr>
        <p:blipFill>
          <a:blip r:embed="rId4">
            <a:alphaModFix/>
          </a:blip>
          <a:stretch>
            <a:fillRect/>
          </a:stretch>
        </p:blipFill>
        <p:spPr>
          <a:xfrm>
            <a:off x="7102925" y="0"/>
            <a:ext cx="2041075" cy="457200"/>
          </a:xfrm>
          <a:prstGeom prst="rect">
            <a:avLst/>
          </a:prstGeom>
          <a:noFill/>
          <a:ln>
            <a:noFill/>
          </a:ln>
        </p:spPr>
      </p:pic>
      <p:sp>
        <p:nvSpPr>
          <p:cNvPr id="151" name="Google Shape;151;p13"/>
          <p:cNvSpPr txBox="1"/>
          <p:nvPr/>
        </p:nvSpPr>
        <p:spPr>
          <a:xfrm>
            <a:off x="4925875" y="3822025"/>
            <a:ext cx="3919500" cy="49260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Clr>
                <a:schemeClr val="dk1"/>
              </a:buClr>
              <a:buSzPts val="2000"/>
              <a:buChar char="•"/>
            </a:pPr>
            <a:r>
              <a:rPr lang="en-US" sz="2000">
                <a:solidFill>
                  <a:schemeClr val="dk1"/>
                </a:solidFill>
              </a:rPr>
              <a:t>No dominant products</a:t>
            </a:r>
            <a:endParaRPr sz="2000">
              <a:solidFill>
                <a:schemeClr val="dk1"/>
              </a:solidFill>
            </a:endParaRPr>
          </a:p>
        </p:txBody>
      </p:sp>
      <p:pic>
        <p:nvPicPr>
          <p:cNvPr id="3" name="图片 2">
            <a:extLst>
              <a:ext uri="{FF2B5EF4-FFF2-40B4-BE49-F238E27FC236}">
                <a16:creationId xmlns:a16="http://schemas.microsoft.com/office/drawing/2014/main" id="{0156AF92-6251-4AA2-B8D6-0489B29B64D7}"/>
              </a:ext>
            </a:extLst>
          </p:cNvPr>
          <p:cNvPicPr>
            <a:picLocks noChangeAspect="1"/>
          </p:cNvPicPr>
          <p:nvPr/>
        </p:nvPicPr>
        <p:blipFill>
          <a:blip r:embed="rId5"/>
          <a:stretch>
            <a:fillRect/>
          </a:stretch>
        </p:blipFill>
        <p:spPr>
          <a:xfrm>
            <a:off x="4422700" y="993774"/>
            <a:ext cx="4298614" cy="26071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4"/>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12</a:t>
            </a:fld>
            <a:endParaRPr/>
          </a:p>
        </p:txBody>
      </p:sp>
      <p:sp>
        <p:nvSpPr>
          <p:cNvPr id="158" name="Google Shape;158;p14"/>
          <p:cNvSpPr txBox="1">
            <a:spLocks noGrp="1"/>
          </p:cNvSpPr>
          <p:nvPr>
            <p:ph type="title"/>
          </p:nvPr>
        </p:nvSpPr>
        <p:spPr>
          <a:xfrm>
            <a:off x="173255" y="0"/>
            <a:ext cx="7886700" cy="6559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31A22"/>
              </a:buClr>
              <a:buSzPts val="2800"/>
              <a:buFont typeface="Calibri"/>
              <a:buNone/>
            </a:pPr>
            <a:r>
              <a:rPr lang="en-US" sz="2800"/>
              <a:t>Review Overview</a:t>
            </a:r>
            <a:endParaRPr/>
          </a:p>
        </p:txBody>
      </p:sp>
      <p:pic>
        <p:nvPicPr>
          <p:cNvPr id="159" name="Google Shape;159;p14"/>
          <p:cNvPicPr preferRelativeResize="0"/>
          <p:nvPr/>
        </p:nvPicPr>
        <p:blipFill rotWithShape="1">
          <a:blip r:embed="rId3">
            <a:alphaModFix/>
          </a:blip>
          <a:srcRect/>
          <a:stretch/>
        </p:blipFill>
        <p:spPr>
          <a:xfrm>
            <a:off x="88232" y="760339"/>
            <a:ext cx="3411378" cy="3254672"/>
          </a:xfrm>
          <a:prstGeom prst="rect">
            <a:avLst/>
          </a:prstGeom>
          <a:noFill/>
          <a:ln>
            <a:noFill/>
          </a:ln>
        </p:spPr>
      </p:pic>
      <p:pic>
        <p:nvPicPr>
          <p:cNvPr id="160" name="Google Shape;160;p14"/>
          <p:cNvPicPr preferRelativeResize="0"/>
          <p:nvPr/>
        </p:nvPicPr>
        <p:blipFill rotWithShape="1">
          <a:blip r:embed="rId4">
            <a:alphaModFix/>
          </a:blip>
          <a:srcRect/>
          <a:stretch/>
        </p:blipFill>
        <p:spPr>
          <a:xfrm>
            <a:off x="3499610" y="708123"/>
            <a:ext cx="5442993" cy="3359104"/>
          </a:xfrm>
          <a:prstGeom prst="rect">
            <a:avLst/>
          </a:prstGeom>
          <a:noFill/>
          <a:ln>
            <a:noFill/>
          </a:ln>
        </p:spPr>
      </p:pic>
      <p:pic>
        <p:nvPicPr>
          <p:cNvPr id="161" name="Google Shape;161;p14"/>
          <p:cNvPicPr preferRelativeResize="0"/>
          <p:nvPr/>
        </p:nvPicPr>
        <p:blipFill>
          <a:blip r:embed="rId5">
            <a:alphaModFix/>
          </a:blip>
          <a:stretch>
            <a:fillRect/>
          </a:stretch>
        </p:blipFill>
        <p:spPr>
          <a:xfrm>
            <a:off x="7102925" y="0"/>
            <a:ext cx="2041075"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5"/>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13</a:t>
            </a:fld>
            <a:endParaRPr/>
          </a:p>
        </p:txBody>
      </p:sp>
      <p:pic>
        <p:nvPicPr>
          <p:cNvPr id="167" name="Google Shape;167;p15"/>
          <p:cNvPicPr preferRelativeResize="0"/>
          <p:nvPr/>
        </p:nvPicPr>
        <p:blipFill rotWithShape="1">
          <a:blip r:embed="rId3">
            <a:alphaModFix/>
          </a:blip>
          <a:srcRect/>
          <a:stretch/>
        </p:blipFill>
        <p:spPr>
          <a:xfrm>
            <a:off x="570025" y="337925"/>
            <a:ext cx="6762574" cy="4178299"/>
          </a:xfrm>
          <a:prstGeom prst="rect">
            <a:avLst/>
          </a:prstGeom>
          <a:noFill/>
          <a:ln>
            <a:noFill/>
          </a:ln>
        </p:spPr>
      </p:pic>
      <p:pic>
        <p:nvPicPr>
          <p:cNvPr id="168" name="Google Shape;168;p15"/>
          <p:cNvPicPr preferRelativeResize="0"/>
          <p:nvPr/>
        </p:nvPicPr>
        <p:blipFill>
          <a:blip r:embed="rId4">
            <a:alphaModFix/>
          </a:blip>
          <a:stretch>
            <a:fillRect/>
          </a:stretch>
        </p:blipFill>
        <p:spPr>
          <a:xfrm>
            <a:off x="7102925" y="0"/>
            <a:ext cx="2041075" cy="457200"/>
          </a:xfrm>
          <a:prstGeom prst="rect">
            <a:avLst/>
          </a:prstGeom>
          <a:noFill/>
          <a:ln>
            <a:noFill/>
          </a:ln>
        </p:spPr>
      </p:pic>
      <p:sp>
        <p:nvSpPr>
          <p:cNvPr id="169" name="Google Shape;169;p15"/>
          <p:cNvSpPr/>
          <p:nvPr/>
        </p:nvSpPr>
        <p:spPr>
          <a:xfrm>
            <a:off x="3230250" y="2758625"/>
            <a:ext cx="872100" cy="16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2991100" y="3738625"/>
            <a:ext cx="1111200" cy="16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381550" y="3523925"/>
            <a:ext cx="7209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652975" y="1094425"/>
            <a:ext cx="1111200" cy="16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70025" y="1717475"/>
            <a:ext cx="1200900" cy="382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7"/>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14</a:t>
            </a:fld>
            <a:endParaRPr/>
          </a:p>
        </p:txBody>
      </p:sp>
      <p:grpSp>
        <p:nvGrpSpPr>
          <p:cNvPr id="179" name="Google Shape;179;p17"/>
          <p:cNvGrpSpPr/>
          <p:nvPr/>
        </p:nvGrpSpPr>
        <p:grpSpPr>
          <a:xfrm>
            <a:off x="314158" y="566140"/>
            <a:ext cx="8661400" cy="2794000"/>
            <a:chOff x="482600" y="953369"/>
            <a:chExt cx="8661400" cy="2794000"/>
          </a:xfrm>
        </p:grpSpPr>
        <p:pic>
          <p:nvPicPr>
            <p:cNvPr id="180" name="Google Shape;180;p17"/>
            <p:cNvPicPr preferRelativeResize="0"/>
            <p:nvPr/>
          </p:nvPicPr>
          <p:blipFill rotWithShape="1">
            <a:blip r:embed="rId3">
              <a:alphaModFix/>
            </a:blip>
            <a:srcRect/>
            <a:stretch/>
          </p:blipFill>
          <p:spPr>
            <a:xfrm>
              <a:off x="482600" y="953369"/>
              <a:ext cx="8661400" cy="2794000"/>
            </a:xfrm>
            <a:prstGeom prst="rect">
              <a:avLst/>
            </a:prstGeom>
            <a:noFill/>
            <a:ln>
              <a:noFill/>
            </a:ln>
          </p:spPr>
        </p:pic>
        <p:sp>
          <p:nvSpPr>
            <p:cNvPr id="181" name="Google Shape;181;p17"/>
            <p:cNvSpPr/>
            <p:nvPr/>
          </p:nvSpPr>
          <p:spPr>
            <a:xfrm>
              <a:off x="3942434" y="1992834"/>
              <a:ext cx="1447714" cy="51069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 name="Google Shape;182;p17"/>
            <p:cNvSpPr/>
            <p:nvPr/>
          </p:nvSpPr>
          <p:spPr>
            <a:xfrm>
              <a:off x="3365586" y="1451810"/>
              <a:ext cx="1206414" cy="48222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 name="Google Shape;183;p17"/>
            <p:cNvSpPr/>
            <p:nvPr/>
          </p:nvSpPr>
          <p:spPr>
            <a:xfrm>
              <a:off x="4572000" y="1451809"/>
              <a:ext cx="1118850" cy="48222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17"/>
            <p:cNvSpPr/>
            <p:nvPr/>
          </p:nvSpPr>
          <p:spPr>
            <a:xfrm>
              <a:off x="5979780" y="2592983"/>
              <a:ext cx="1688345" cy="51116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5" name="Google Shape;185;p17"/>
            <p:cNvSpPr/>
            <p:nvPr/>
          </p:nvSpPr>
          <p:spPr>
            <a:xfrm>
              <a:off x="3409129" y="2592983"/>
              <a:ext cx="1094776" cy="4149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86" name="Google Shape;186;p17"/>
          <p:cNvSpPr/>
          <p:nvPr/>
        </p:nvSpPr>
        <p:spPr>
          <a:xfrm>
            <a:off x="825600" y="3469063"/>
            <a:ext cx="7492800" cy="100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Arial"/>
              <a:buNone/>
            </a:pPr>
            <a:r>
              <a:rPr lang="en-US" sz="2800" b="1">
                <a:solidFill>
                  <a:srgbClr val="131A22"/>
                </a:solidFill>
                <a:latin typeface="Calibri"/>
                <a:ea typeface="Calibri"/>
                <a:cs typeface="Calibri"/>
                <a:sym typeface="Calibri"/>
              </a:rPr>
              <a:t>We can do this on all similar products </a:t>
            </a:r>
            <a:endParaRPr sz="2800" b="1">
              <a:solidFill>
                <a:srgbClr val="131A22"/>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800"/>
              <a:buFont typeface="Arial"/>
              <a:buNone/>
            </a:pPr>
            <a:r>
              <a:rPr lang="en-US" sz="2800" b="1">
                <a:solidFill>
                  <a:srgbClr val="131A22"/>
                </a:solidFill>
                <a:latin typeface="Calibri"/>
                <a:ea typeface="Calibri"/>
                <a:cs typeface="Calibri"/>
                <a:sym typeface="Calibri"/>
              </a:rPr>
              <a:t>to gain insights</a:t>
            </a:r>
            <a:endParaRPr sz="2800" b="1">
              <a:solidFill>
                <a:srgbClr val="131A22"/>
              </a:solidFill>
              <a:latin typeface="Calibri"/>
              <a:ea typeface="Calibri"/>
              <a:cs typeface="Calibri"/>
              <a:sym typeface="Calibri"/>
            </a:endParaRPr>
          </a:p>
        </p:txBody>
      </p:sp>
      <p:pic>
        <p:nvPicPr>
          <p:cNvPr id="187" name="Google Shape;187;p17"/>
          <p:cNvPicPr preferRelativeResize="0"/>
          <p:nvPr/>
        </p:nvPicPr>
        <p:blipFill>
          <a:blip r:embed="rId4">
            <a:alphaModFix/>
          </a:blip>
          <a:stretch>
            <a:fillRect/>
          </a:stretch>
        </p:blipFill>
        <p:spPr>
          <a:xfrm>
            <a:off x="7102925" y="0"/>
            <a:ext cx="2041075"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15</a:t>
            </a:fld>
            <a:endParaRPr/>
          </a:p>
        </p:txBody>
      </p:sp>
      <p:sp>
        <p:nvSpPr>
          <p:cNvPr id="193" name="Google Shape;193;p16"/>
          <p:cNvSpPr txBox="1">
            <a:spLocks noGrp="1"/>
          </p:cNvSpPr>
          <p:nvPr>
            <p:ph type="title"/>
          </p:nvPr>
        </p:nvSpPr>
        <p:spPr>
          <a:xfrm>
            <a:off x="259680" y="0"/>
            <a:ext cx="7886700" cy="99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31A22"/>
              </a:buClr>
              <a:buSzPts val="2800"/>
              <a:buFont typeface="Calibri"/>
              <a:buNone/>
            </a:pPr>
            <a:r>
              <a:rPr lang="en-US" sz="2800"/>
              <a:t>Insights</a:t>
            </a:r>
            <a:endParaRPr/>
          </a:p>
        </p:txBody>
      </p:sp>
      <p:pic>
        <p:nvPicPr>
          <p:cNvPr id="194" name="Google Shape;194;p16"/>
          <p:cNvPicPr preferRelativeResize="0"/>
          <p:nvPr/>
        </p:nvPicPr>
        <p:blipFill>
          <a:blip r:embed="rId3">
            <a:alphaModFix/>
          </a:blip>
          <a:stretch>
            <a:fillRect/>
          </a:stretch>
        </p:blipFill>
        <p:spPr>
          <a:xfrm>
            <a:off x="7102925" y="0"/>
            <a:ext cx="2041075" cy="457200"/>
          </a:xfrm>
          <a:prstGeom prst="rect">
            <a:avLst/>
          </a:prstGeom>
          <a:noFill/>
          <a:ln>
            <a:noFill/>
          </a:ln>
        </p:spPr>
      </p:pic>
      <p:sp>
        <p:nvSpPr>
          <p:cNvPr id="195" name="Google Shape;195;p16"/>
          <p:cNvSpPr txBox="1"/>
          <p:nvPr/>
        </p:nvSpPr>
        <p:spPr>
          <a:xfrm>
            <a:off x="453850" y="993900"/>
            <a:ext cx="8525700" cy="3835800"/>
          </a:xfrm>
          <a:prstGeom prst="rect">
            <a:avLst/>
          </a:prstGeom>
          <a:noFill/>
          <a:ln>
            <a:noFill/>
          </a:ln>
        </p:spPr>
        <p:txBody>
          <a:bodyPr spcFirstLastPara="1" wrap="square" lIns="91425" tIns="91425" rIns="91425" bIns="91425" anchor="t" anchorCtr="0">
            <a:spAutoFit/>
          </a:bodyPr>
          <a:lstStyle/>
          <a:p>
            <a:pPr marL="228600" lvl="0" indent="-215900" algn="l" rtl="0">
              <a:lnSpc>
                <a:spcPct val="90000"/>
              </a:lnSpc>
              <a:spcBef>
                <a:spcPts val="0"/>
              </a:spcBef>
              <a:spcAft>
                <a:spcPts val="0"/>
              </a:spcAft>
              <a:buClr>
                <a:srgbClr val="131A22"/>
              </a:buClr>
              <a:buSzPts val="2600"/>
              <a:buChar char="•"/>
            </a:pPr>
            <a:r>
              <a:rPr lang="en-US" sz="2600" b="1">
                <a:solidFill>
                  <a:srgbClr val="131A22"/>
                </a:solidFill>
                <a:latin typeface="Calibri"/>
                <a:ea typeface="Calibri"/>
                <a:cs typeface="Calibri"/>
                <a:sym typeface="Calibri"/>
              </a:rPr>
              <a:t> Possible product features to notice:</a:t>
            </a:r>
            <a:endParaRPr sz="2600">
              <a:solidFill>
                <a:srgbClr val="131A22"/>
              </a:solidFill>
              <a:latin typeface="Calibri"/>
              <a:ea typeface="Calibri"/>
              <a:cs typeface="Calibri"/>
              <a:sym typeface="Calibri"/>
            </a:endParaRPr>
          </a:p>
          <a:p>
            <a:pPr marL="228600" marR="0" lvl="0" indent="0" algn="l" rtl="0">
              <a:lnSpc>
                <a:spcPct val="90000"/>
              </a:lnSpc>
              <a:spcBef>
                <a:spcPts val="1000"/>
              </a:spcBef>
              <a:spcAft>
                <a:spcPts val="0"/>
              </a:spcAft>
              <a:buNone/>
            </a:pPr>
            <a:r>
              <a:rPr lang="en-US" sz="2600">
                <a:solidFill>
                  <a:srgbClr val="131A22"/>
                </a:solidFill>
                <a:latin typeface="Calibri"/>
                <a:ea typeface="Calibri"/>
                <a:cs typeface="Calibri"/>
                <a:sym typeface="Calibri"/>
              </a:rPr>
              <a:t>Retractable cord, Heat setting, </a:t>
            </a:r>
            <a:endParaRPr sz="2600">
              <a:solidFill>
                <a:srgbClr val="131A22"/>
              </a:solidFill>
              <a:latin typeface="Calibri"/>
              <a:ea typeface="Calibri"/>
              <a:cs typeface="Calibri"/>
              <a:sym typeface="Calibri"/>
            </a:endParaRPr>
          </a:p>
          <a:p>
            <a:pPr marL="228600" marR="0" lvl="0" indent="0" algn="l" rtl="0">
              <a:lnSpc>
                <a:spcPct val="90000"/>
              </a:lnSpc>
              <a:spcBef>
                <a:spcPts val="1000"/>
              </a:spcBef>
              <a:spcAft>
                <a:spcPts val="0"/>
              </a:spcAft>
              <a:buNone/>
            </a:pPr>
            <a:r>
              <a:rPr lang="en-US" sz="2600">
                <a:solidFill>
                  <a:srgbClr val="131A22"/>
                </a:solidFill>
                <a:latin typeface="Calibri"/>
                <a:ea typeface="Calibri"/>
                <a:cs typeface="Calibri"/>
                <a:sym typeface="Calibri"/>
              </a:rPr>
              <a:t>Light weight, Dual Voltage, Night light…...</a:t>
            </a:r>
            <a:endParaRPr sz="2600">
              <a:solidFill>
                <a:srgbClr val="131A22"/>
              </a:solidFill>
              <a:latin typeface="Calibri"/>
              <a:ea typeface="Calibri"/>
              <a:cs typeface="Calibri"/>
              <a:sym typeface="Calibri"/>
            </a:endParaRPr>
          </a:p>
          <a:p>
            <a:pPr marL="0" lvl="0" indent="0" algn="l" rtl="0">
              <a:lnSpc>
                <a:spcPct val="90000"/>
              </a:lnSpc>
              <a:spcBef>
                <a:spcPts val="0"/>
              </a:spcBef>
              <a:spcAft>
                <a:spcPts val="0"/>
              </a:spcAft>
              <a:buNone/>
            </a:pPr>
            <a:r>
              <a:rPr lang="en-US" sz="2600">
                <a:solidFill>
                  <a:srgbClr val="131A22"/>
                </a:solidFill>
                <a:latin typeface="Calibri"/>
                <a:ea typeface="Calibri"/>
                <a:cs typeface="Calibri"/>
                <a:sym typeface="Calibri"/>
              </a:rPr>
              <a:t>  </a:t>
            </a:r>
            <a:endParaRPr sz="2600">
              <a:solidFill>
                <a:srgbClr val="131A22"/>
              </a:solidFill>
              <a:latin typeface="Calibri"/>
              <a:ea typeface="Calibri"/>
              <a:cs typeface="Calibri"/>
              <a:sym typeface="Calibri"/>
            </a:endParaRPr>
          </a:p>
          <a:p>
            <a:pPr marL="228600" lvl="0" indent="-215900" algn="l" rtl="0">
              <a:lnSpc>
                <a:spcPct val="90000"/>
              </a:lnSpc>
              <a:spcBef>
                <a:spcPts val="1000"/>
              </a:spcBef>
              <a:spcAft>
                <a:spcPts val="0"/>
              </a:spcAft>
              <a:buClr>
                <a:srgbClr val="131A22"/>
              </a:buClr>
              <a:buSzPts val="2600"/>
              <a:buChar char="•"/>
            </a:pPr>
            <a:r>
              <a:rPr lang="en-US" sz="2600">
                <a:solidFill>
                  <a:srgbClr val="131A22"/>
                </a:solidFill>
                <a:latin typeface="Calibri"/>
                <a:ea typeface="Calibri"/>
                <a:cs typeface="Calibri"/>
                <a:sym typeface="Calibri"/>
              </a:rPr>
              <a:t> </a:t>
            </a:r>
            <a:r>
              <a:rPr lang="en-US" sz="2600" b="1">
                <a:solidFill>
                  <a:srgbClr val="131A22"/>
                </a:solidFill>
                <a:latin typeface="Calibri"/>
                <a:ea typeface="Calibri"/>
                <a:cs typeface="Calibri"/>
                <a:sym typeface="Calibri"/>
              </a:rPr>
              <a:t>Possible advertising strategies:</a:t>
            </a:r>
            <a:endParaRPr sz="2600" b="1">
              <a:solidFill>
                <a:srgbClr val="131A22"/>
              </a:solidFill>
              <a:latin typeface="Calibri"/>
              <a:ea typeface="Calibri"/>
              <a:cs typeface="Calibri"/>
              <a:sym typeface="Calibri"/>
            </a:endParaRPr>
          </a:p>
          <a:p>
            <a:pPr marL="228600" lvl="0" indent="0" algn="l" rtl="0">
              <a:lnSpc>
                <a:spcPct val="90000"/>
              </a:lnSpc>
              <a:spcBef>
                <a:spcPts val="1000"/>
              </a:spcBef>
              <a:spcAft>
                <a:spcPts val="0"/>
              </a:spcAft>
              <a:buNone/>
            </a:pPr>
            <a:r>
              <a:rPr lang="en-US" sz="2600">
                <a:solidFill>
                  <a:srgbClr val="131A22"/>
                </a:solidFill>
                <a:latin typeface="Calibri"/>
                <a:ea typeface="Calibri"/>
                <a:cs typeface="Calibri"/>
                <a:sym typeface="Calibri"/>
              </a:rPr>
              <a:t> Highlight the key features customers care the most on Ads</a:t>
            </a:r>
            <a:endParaRPr sz="2600">
              <a:solidFill>
                <a:srgbClr val="131A22"/>
              </a:solidFill>
              <a:latin typeface="Calibri"/>
              <a:ea typeface="Calibri"/>
              <a:cs typeface="Calibri"/>
              <a:sym typeface="Calibri"/>
            </a:endParaRPr>
          </a:p>
          <a:p>
            <a:pPr marL="228600" lvl="0" indent="0" algn="l" rtl="0">
              <a:lnSpc>
                <a:spcPct val="90000"/>
              </a:lnSpc>
              <a:spcBef>
                <a:spcPts val="1000"/>
              </a:spcBef>
              <a:spcAft>
                <a:spcPts val="0"/>
              </a:spcAft>
              <a:buNone/>
            </a:pPr>
            <a:r>
              <a:rPr lang="en-US" sz="2600">
                <a:solidFill>
                  <a:srgbClr val="131A22"/>
                </a:solidFill>
                <a:latin typeface="Calibri"/>
                <a:ea typeface="Calibri"/>
                <a:cs typeface="Calibri"/>
                <a:sym typeface="Calibri"/>
              </a:rPr>
              <a:t> Focus on what current products did poor </a:t>
            </a:r>
            <a:endParaRPr sz="2600">
              <a:solidFill>
                <a:srgbClr val="131A22"/>
              </a:solidFill>
              <a:latin typeface="Calibri"/>
              <a:ea typeface="Calibri"/>
              <a:cs typeface="Calibri"/>
              <a:sym typeface="Calibri"/>
            </a:endParaRPr>
          </a:p>
          <a:p>
            <a:pPr marL="228600" lvl="0" indent="0" algn="l" rtl="0">
              <a:lnSpc>
                <a:spcPct val="90000"/>
              </a:lnSpc>
              <a:spcBef>
                <a:spcPts val="1000"/>
              </a:spcBef>
              <a:spcAft>
                <a:spcPts val="0"/>
              </a:spcAft>
              <a:buNone/>
            </a:pPr>
            <a:endParaRPr sz="2600">
              <a:solidFill>
                <a:srgbClr val="131A2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cd29857b91_0_10"/>
          <p:cNvSpPr txBox="1">
            <a:spLocks noGrp="1"/>
          </p:cNvSpPr>
          <p:nvPr>
            <p:ph type="title"/>
          </p:nvPr>
        </p:nvSpPr>
        <p:spPr>
          <a:xfrm>
            <a:off x="628650" y="101601"/>
            <a:ext cx="7886700" cy="993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Amazon does:</a:t>
            </a:r>
            <a:endParaRPr/>
          </a:p>
        </p:txBody>
      </p:sp>
      <p:sp>
        <p:nvSpPr>
          <p:cNvPr id="201" name="Google Shape;201;gcd29857b91_0_10"/>
          <p:cNvSpPr txBox="1">
            <a:spLocks noGrp="1"/>
          </p:cNvSpPr>
          <p:nvPr>
            <p:ph type="sldNum" idx="12"/>
          </p:nvPr>
        </p:nvSpPr>
        <p:spPr>
          <a:xfrm>
            <a:off x="6457950" y="4626001"/>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CCCCCC"/>
              </a:buClr>
              <a:buSzPts val="1200"/>
              <a:buFont typeface="Arial"/>
              <a:buNone/>
            </a:pPr>
            <a:fld id="{00000000-1234-1234-1234-123412341234}" type="slidenum">
              <a:rPr lang="en-US"/>
              <a:t>16</a:t>
            </a:fld>
            <a:endParaRPr/>
          </a:p>
        </p:txBody>
      </p:sp>
      <p:sp>
        <p:nvSpPr>
          <p:cNvPr id="202" name="Google Shape;202;gcd29857b91_0_10"/>
          <p:cNvSpPr txBox="1">
            <a:spLocks noGrp="1"/>
          </p:cNvSpPr>
          <p:nvPr>
            <p:ph type="body" idx="1"/>
          </p:nvPr>
        </p:nvSpPr>
        <p:spPr>
          <a:xfrm>
            <a:off x="683175" y="779414"/>
            <a:ext cx="7886700" cy="3065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2100"/>
          </a:p>
          <a:p>
            <a:pPr marL="457200" lvl="0" indent="-381000" algn="l" rtl="0">
              <a:spcBef>
                <a:spcPts val="1000"/>
              </a:spcBef>
              <a:spcAft>
                <a:spcPts val="0"/>
              </a:spcAft>
              <a:buSzPts val="2400"/>
              <a:buChar char="•"/>
            </a:pPr>
            <a:r>
              <a:rPr lang="en-US" sz="2100"/>
              <a:t>Provide data directly to independent sellers to help them manage their businesses</a:t>
            </a:r>
            <a:endParaRPr sz="2100"/>
          </a:p>
          <a:p>
            <a:pPr marL="457200" lvl="0" indent="0" algn="l" rtl="0">
              <a:spcBef>
                <a:spcPts val="1000"/>
              </a:spcBef>
              <a:spcAft>
                <a:spcPts val="0"/>
              </a:spcAft>
              <a:buNone/>
            </a:pPr>
            <a:endParaRPr sz="2100"/>
          </a:p>
          <a:p>
            <a:pPr marL="457200" lvl="0" indent="-381000" algn="l" rtl="0">
              <a:spcBef>
                <a:spcPts val="1000"/>
              </a:spcBef>
              <a:spcAft>
                <a:spcPts val="0"/>
              </a:spcAft>
              <a:buSzPts val="2400"/>
              <a:buChar char="•"/>
            </a:pPr>
            <a:r>
              <a:rPr lang="en-US" sz="2100"/>
              <a:t>Help small business learn what is selling well in the Amazon stores by ranking to find the best sellers</a:t>
            </a:r>
            <a:endParaRPr sz="2100"/>
          </a:p>
        </p:txBody>
      </p:sp>
      <p:sp>
        <p:nvSpPr>
          <p:cNvPr id="203" name="Google Shape;203;gcd29857b91_0_10"/>
          <p:cNvSpPr txBox="1">
            <a:spLocks noGrp="1"/>
          </p:cNvSpPr>
          <p:nvPr>
            <p:ph type="title"/>
          </p:nvPr>
        </p:nvSpPr>
        <p:spPr>
          <a:xfrm>
            <a:off x="1234875" y="3404175"/>
            <a:ext cx="2057400" cy="993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400"/>
              <a:t>MORE</a:t>
            </a:r>
            <a:r>
              <a:rPr lang="en-US"/>
              <a:t>?</a:t>
            </a:r>
            <a:endParaRPr/>
          </a:p>
        </p:txBody>
      </p:sp>
      <p:pic>
        <p:nvPicPr>
          <p:cNvPr id="204" name="Google Shape;204;gcd29857b91_0_10"/>
          <p:cNvPicPr preferRelativeResize="0"/>
          <p:nvPr/>
        </p:nvPicPr>
        <p:blipFill>
          <a:blip r:embed="rId3">
            <a:alphaModFix/>
          </a:blip>
          <a:stretch>
            <a:fillRect/>
          </a:stretch>
        </p:blipFill>
        <p:spPr>
          <a:xfrm>
            <a:off x="7102925" y="0"/>
            <a:ext cx="2041075"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d211350b9a_1_0"/>
          <p:cNvSpPr txBox="1">
            <a:spLocks noGrp="1"/>
          </p:cNvSpPr>
          <p:nvPr>
            <p:ph type="title"/>
          </p:nvPr>
        </p:nvSpPr>
        <p:spPr>
          <a:xfrm>
            <a:off x="628650" y="101601"/>
            <a:ext cx="7886700" cy="993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Recommendation 1</a:t>
            </a:r>
            <a:endParaRPr/>
          </a:p>
        </p:txBody>
      </p:sp>
      <p:sp>
        <p:nvSpPr>
          <p:cNvPr id="210" name="Google Shape;210;gd211350b9a_1_0"/>
          <p:cNvSpPr txBox="1">
            <a:spLocks noGrp="1"/>
          </p:cNvSpPr>
          <p:nvPr>
            <p:ph type="body" idx="1"/>
          </p:nvPr>
        </p:nvSpPr>
        <p:spPr>
          <a:xfrm>
            <a:off x="628650" y="1095489"/>
            <a:ext cx="7886700" cy="3065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2700" b="1"/>
              <a:t>Get into competitive selling environment:</a:t>
            </a:r>
            <a:endParaRPr sz="2700" b="1"/>
          </a:p>
          <a:p>
            <a:pPr marL="0" lvl="0" indent="0" algn="l" rtl="0">
              <a:spcBef>
                <a:spcPts val="0"/>
              </a:spcBef>
              <a:spcAft>
                <a:spcPts val="0"/>
              </a:spcAft>
              <a:buNone/>
            </a:pPr>
            <a:endParaRPr sz="2700" b="1"/>
          </a:p>
          <a:p>
            <a:pPr marL="457200" lvl="0" indent="-361950" algn="l" rtl="0">
              <a:spcBef>
                <a:spcPts val="1000"/>
              </a:spcBef>
              <a:spcAft>
                <a:spcPts val="0"/>
              </a:spcAft>
              <a:buSzPts val="2100"/>
              <a:buChar char="•"/>
            </a:pPr>
            <a:r>
              <a:rPr lang="en-US" sz="2100"/>
              <a:t>Using data analysis help gain an overview of the current market</a:t>
            </a:r>
            <a:endParaRPr sz="2100"/>
          </a:p>
          <a:p>
            <a:pPr marL="457200" lvl="0" indent="0" algn="l" rtl="0">
              <a:spcBef>
                <a:spcPts val="1000"/>
              </a:spcBef>
              <a:spcAft>
                <a:spcPts val="0"/>
              </a:spcAft>
              <a:buNone/>
            </a:pPr>
            <a:endParaRPr sz="2100"/>
          </a:p>
          <a:p>
            <a:pPr marL="457200" lvl="0" indent="-361950" algn="l" rtl="0">
              <a:spcBef>
                <a:spcPts val="1000"/>
              </a:spcBef>
              <a:spcAft>
                <a:spcPts val="0"/>
              </a:spcAft>
              <a:buSzPts val="2100"/>
              <a:buChar char="•"/>
            </a:pPr>
            <a:r>
              <a:rPr lang="en-US" sz="2100"/>
              <a:t>Learn about how to set the price with more sales data</a:t>
            </a:r>
            <a:endParaRPr sz="2100"/>
          </a:p>
          <a:p>
            <a:pPr marL="457200" lvl="0" indent="0" algn="l" rtl="0">
              <a:spcBef>
                <a:spcPts val="1000"/>
              </a:spcBef>
              <a:spcAft>
                <a:spcPts val="0"/>
              </a:spcAft>
              <a:buNone/>
            </a:pPr>
            <a:endParaRPr sz="2100"/>
          </a:p>
          <a:p>
            <a:pPr marL="457200" lvl="0" indent="-361950" algn="l" rtl="0">
              <a:spcBef>
                <a:spcPts val="1000"/>
              </a:spcBef>
              <a:spcAft>
                <a:spcPts val="0"/>
              </a:spcAft>
              <a:buSzPts val="2100"/>
              <a:buChar char="•"/>
            </a:pPr>
            <a:r>
              <a:rPr lang="en-US" sz="2100"/>
              <a:t>Using time-based data to predict market trend</a:t>
            </a:r>
            <a:endParaRPr sz="2100"/>
          </a:p>
        </p:txBody>
      </p:sp>
      <p:sp>
        <p:nvSpPr>
          <p:cNvPr id="211" name="Google Shape;211;gd211350b9a_1_0"/>
          <p:cNvSpPr txBox="1">
            <a:spLocks noGrp="1"/>
          </p:cNvSpPr>
          <p:nvPr>
            <p:ph type="sldNum" idx="12"/>
          </p:nvPr>
        </p:nvSpPr>
        <p:spPr>
          <a:xfrm>
            <a:off x="6457950" y="4626001"/>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CCCCCC"/>
              </a:buClr>
              <a:buSzPts val="1200"/>
              <a:buFont typeface="Arial"/>
              <a:buNone/>
            </a:pPr>
            <a:fld id="{00000000-1234-1234-1234-123412341234}" type="slidenum">
              <a:rPr lang="en-US"/>
              <a:t>17</a:t>
            </a:fld>
            <a:endParaRPr/>
          </a:p>
        </p:txBody>
      </p:sp>
      <p:pic>
        <p:nvPicPr>
          <p:cNvPr id="212" name="Google Shape;212;gd211350b9a_1_0"/>
          <p:cNvPicPr preferRelativeResize="0"/>
          <p:nvPr/>
        </p:nvPicPr>
        <p:blipFill>
          <a:blip r:embed="rId3">
            <a:alphaModFix/>
          </a:blip>
          <a:stretch>
            <a:fillRect/>
          </a:stretch>
        </p:blipFill>
        <p:spPr>
          <a:xfrm>
            <a:off x="7102925" y="0"/>
            <a:ext cx="2041075"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cd29857b91_0_3"/>
          <p:cNvSpPr txBox="1">
            <a:spLocks noGrp="1"/>
          </p:cNvSpPr>
          <p:nvPr>
            <p:ph type="title"/>
          </p:nvPr>
        </p:nvSpPr>
        <p:spPr>
          <a:xfrm>
            <a:off x="628650" y="101601"/>
            <a:ext cx="7886700" cy="993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Recommendation 2</a:t>
            </a:r>
            <a:endParaRPr/>
          </a:p>
        </p:txBody>
      </p:sp>
      <p:sp>
        <p:nvSpPr>
          <p:cNvPr id="218" name="Google Shape;218;gcd29857b91_0_3"/>
          <p:cNvSpPr txBox="1">
            <a:spLocks noGrp="1"/>
          </p:cNvSpPr>
          <p:nvPr>
            <p:ph type="body" idx="1"/>
          </p:nvPr>
        </p:nvSpPr>
        <p:spPr>
          <a:xfrm>
            <a:off x="628650" y="1347789"/>
            <a:ext cx="7886700" cy="3065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3000" b="1"/>
              <a:t>Products do not sell themselves:</a:t>
            </a:r>
            <a:endParaRPr sz="2100"/>
          </a:p>
          <a:p>
            <a:pPr marL="457200" lvl="0" indent="-361950" algn="l" rtl="0">
              <a:spcBef>
                <a:spcPts val="1000"/>
              </a:spcBef>
              <a:spcAft>
                <a:spcPts val="0"/>
              </a:spcAft>
              <a:buSzPts val="2100"/>
              <a:buChar char="•"/>
            </a:pPr>
            <a:r>
              <a:rPr lang="en-US" sz="2100"/>
              <a:t>Using data analysis help independent sellers to better understand and customers’ preferences</a:t>
            </a:r>
            <a:endParaRPr sz="2100"/>
          </a:p>
          <a:p>
            <a:pPr marL="457200" lvl="0" indent="0" algn="l" rtl="0">
              <a:spcBef>
                <a:spcPts val="1000"/>
              </a:spcBef>
              <a:spcAft>
                <a:spcPts val="0"/>
              </a:spcAft>
              <a:buNone/>
            </a:pPr>
            <a:endParaRPr sz="2100"/>
          </a:p>
          <a:p>
            <a:pPr marL="457200" lvl="0" indent="-361950" algn="l" rtl="0">
              <a:spcBef>
                <a:spcPts val="1000"/>
              </a:spcBef>
              <a:spcAft>
                <a:spcPts val="0"/>
              </a:spcAft>
              <a:buSzPts val="2100"/>
              <a:buChar char="•"/>
            </a:pPr>
            <a:r>
              <a:rPr lang="en-US" sz="2100"/>
              <a:t>Know what products to sale and how to sale them by come up with more effective sales/promotion strategies</a:t>
            </a:r>
            <a:endParaRPr sz="2100"/>
          </a:p>
        </p:txBody>
      </p:sp>
      <p:sp>
        <p:nvSpPr>
          <p:cNvPr id="219" name="Google Shape;219;gcd29857b91_0_3"/>
          <p:cNvSpPr txBox="1">
            <a:spLocks noGrp="1"/>
          </p:cNvSpPr>
          <p:nvPr>
            <p:ph type="sldNum" idx="12"/>
          </p:nvPr>
        </p:nvSpPr>
        <p:spPr>
          <a:xfrm>
            <a:off x="6457950" y="4626001"/>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CCCCCC"/>
              </a:buClr>
              <a:buSzPts val="1200"/>
              <a:buFont typeface="Arial"/>
              <a:buNone/>
            </a:pPr>
            <a:fld id="{00000000-1234-1234-1234-123412341234}" type="slidenum">
              <a:rPr lang="en-US"/>
              <a:t>18</a:t>
            </a:fld>
            <a:endParaRPr/>
          </a:p>
        </p:txBody>
      </p:sp>
      <p:pic>
        <p:nvPicPr>
          <p:cNvPr id="220" name="Google Shape;220;gcd29857b91_0_3"/>
          <p:cNvPicPr preferRelativeResize="0"/>
          <p:nvPr/>
        </p:nvPicPr>
        <p:blipFill>
          <a:blip r:embed="rId3">
            <a:alphaModFix/>
          </a:blip>
          <a:stretch>
            <a:fillRect/>
          </a:stretch>
        </p:blipFill>
        <p:spPr>
          <a:xfrm>
            <a:off x="7102925" y="0"/>
            <a:ext cx="2041075" cy="4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19</a:t>
            </a:fld>
            <a:endParaRPr/>
          </a:p>
        </p:txBody>
      </p:sp>
      <p:sp>
        <p:nvSpPr>
          <p:cNvPr id="226" name="Google Shape;226;p22"/>
          <p:cNvSpPr txBox="1">
            <a:spLocks noGrp="1"/>
          </p:cNvSpPr>
          <p:nvPr>
            <p:ph type="title"/>
          </p:nvPr>
        </p:nvSpPr>
        <p:spPr>
          <a:xfrm>
            <a:off x="628650" y="1835311"/>
            <a:ext cx="7886700" cy="993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31A22"/>
              </a:buClr>
              <a:buSzPts val="3600"/>
              <a:buFont typeface="Calibri"/>
              <a:buNone/>
            </a:pPr>
            <a:r>
              <a:rPr lang="en-US" sz="3600"/>
              <a:t>Thanks for Listening</a:t>
            </a:r>
            <a:endParaRPr/>
          </a:p>
        </p:txBody>
      </p:sp>
      <p:pic>
        <p:nvPicPr>
          <p:cNvPr id="227" name="Google Shape;227;p22"/>
          <p:cNvPicPr preferRelativeResize="0"/>
          <p:nvPr/>
        </p:nvPicPr>
        <p:blipFill>
          <a:blip r:embed="rId3">
            <a:alphaModFix/>
          </a:blip>
          <a:stretch>
            <a:fillRect/>
          </a:stretch>
        </p:blipFill>
        <p:spPr>
          <a:xfrm>
            <a:off x="7102925" y="0"/>
            <a:ext cx="2041075"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2"/>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2</a:t>
            </a:fld>
            <a:endParaRPr/>
          </a:p>
        </p:txBody>
      </p:sp>
      <p:pic>
        <p:nvPicPr>
          <p:cNvPr id="41" name="Google Shape;41;p2"/>
          <p:cNvPicPr preferRelativeResize="0"/>
          <p:nvPr/>
        </p:nvPicPr>
        <p:blipFill rotWithShape="1">
          <a:blip r:embed="rId3">
            <a:alphaModFix/>
          </a:blip>
          <a:srcRect/>
          <a:stretch/>
        </p:blipFill>
        <p:spPr>
          <a:xfrm>
            <a:off x="509815" y="1700892"/>
            <a:ext cx="2244270" cy="1468977"/>
          </a:xfrm>
          <a:prstGeom prst="rect">
            <a:avLst/>
          </a:prstGeom>
          <a:noFill/>
          <a:ln>
            <a:noFill/>
          </a:ln>
        </p:spPr>
      </p:pic>
      <p:pic>
        <p:nvPicPr>
          <p:cNvPr id="42" name="Google Shape;42;p2"/>
          <p:cNvPicPr preferRelativeResize="0"/>
          <p:nvPr/>
        </p:nvPicPr>
        <p:blipFill>
          <a:blip r:embed="rId4">
            <a:alphaModFix/>
          </a:blip>
          <a:stretch>
            <a:fillRect/>
          </a:stretch>
        </p:blipFill>
        <p:spPr>
          <a:xfrm>
            <a:off x="7102925" y="0"/>
            <a:ext cx="2041075" cy="457200"/>
          </a:xfrm>
          <a:prstGeom prst="rect">
            <a:avLst/>
          </a:prstGeom>
          <a:noFill/>
          <a:ln>
            <a:noFill/>
          </a:ln>
        </p:spPr>
      </p:pic>
      <p:grpSp>
        <p:nvGrpSpPr>
          <p:cNvPr id="43" name="Google Shape;43;p2"/>
          <p:cNvGrpSpPr/>
          <p:nvPr/>
        </p:nvGrpSpPr>
        <p:grpSpPr>
          <a:xfrm>
            <a:off x="-1305535" y="30025"/>
            <a:ext cx="9487535" cy="4837500"/>
            <a:chOff x="-4059620" y="-623117"/>
            <a:chExt cx="9487535" cy="4837500"/>
          </a:xfrm>
        </p:grpSpPr>
        <p:sp>
          <p:nvSpPr>
            <p:cNvPr id="44" name="Google Shape;44;p2"/>
            <p:cNvSpPr/>
            <p:nvPr/>
          </p:nvSpPr>
          <p:spPr>
            <a:xfrm>
              <a:off x="-4059620" y="-623117"/>
              <a:ext cx="4837500" cy="4837500"/>
            </a:xfrm>
            <a:prstGeom prst="blockArc">
              <a:avLst>
                <a:gd name="adj1" fmla="val 18900000"/>
                <a:gd name="adj2" fmla="val 2700000"/>
                <a:gd name="adj3" fmla="val 447"/>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40865" y="224389"/>
              <a:ext cx="5086800" cy="449100"/>
            </a:xfrm>
            <a:prstGeom prst="rect">
              <a:avLst/>
            </a:prstGeom>
            <a:solidFill>
              <a:srgbClr val="222F3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txBox="1"/>
            <p:nvPr/>
          </p:nvSpPr>
          <p:spPr>
            <a:xfrm>
              <a:off x="340865" y="224389"/>
              <a:ext cx="5086800" cy="449100"/>
            </a:xfrm>
            <a:prstGeom prst="rect">
              <a:avLst/>
            </a:prstGeom>
            <a:noFill/>
            <a:ln>
              <a:noFill/>
            </a:ln>
          </p:spPr>
          <p:txBody>
            <a:bodyPr spcFirstLastPara="1" wrap="square" lIns="356425" tIns="58400" rIns="58400" bIns="58400"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a:solidFill>
                    <a:schemeClr val="lt1"/>
                  </a:solidFill>
                  <a:latin typeface="Arial"/>
                  <a:ea typeface="Arial"/>
                  <a:cs typeface="Arial"/>
                  <a:sym typeface="Arial"/>
                </a:rPr>
                <a:t>Introduction and Background</a:t>
              </a:r>
              <a:endParaRPr/>
            </a:p>
          </p:txBody>
        </p:sp>
        <p:sp>
          <p:nvSpPr>
            <p:cNvPr id="47" name="Google Shape;47;p2"/>
            <p:cNvSpPr/>
            <p:nvPr/>
          </p:nvSpPr>
          <p:spPr>
            <a:xfrm>
              <a:off x="60198" y="168256"/>
              <a:ext cx="561300" cy="561300"/>
            </a:xfrm>
            <a:prstGeom prst="ellipse">
              <a:avLst/>
            </a:prstGeom>
            <a:solidFill>
              <a:srgbClr val="222F3E"/>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62652" y="897772"/>
              <a:ext cx="4765200" cy="449100"/>
            </a:xfrm>
            <a:prstGeom prst="rect">
              <a:avLst/>
            </a:prstGeom>
            <a:solidFill>
              <a:srgbClr val="222F3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p:nvPr/>
          </p:nvSpPr>
          <p:spPr>
            <a:xfrm>
              <a:off x="662652" y="897772"/>
              <a:ext cx="4765200" cy="449100"/>
            </a:xfrm>
            <a:prstGeom prst="rect">
              <a:avLst/>
            </a:prstGeom>
            <a:noFill/>
            <a:ln>
              <a:noFill/>
            </a:ln>
          </p:spPr>
          <p:txBody>
            <a:bodyPr spcFirstLastPara="1" wrap="square" lIns="356425" tIns="58400" rIns="58400" bIns="58400"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a:solidFill>
                    <a:schemeClr val="lt1"/>
                  </a:solidFill>
                  <a:latin typeface="Arial"/>
                  <a:ea typeface="Arial"/>
                  <a:cs typeface="Arial"/>
                  <a:sym typeface="Arial"/>
                </a:rPr>
                <a:t>Data Overview</a:t>
              </a:r>
              <a:endParaRPr/>
            </a:p>
          </p:txBody>
        </p:sp>
        <p:sp>
          <p:nvSpPr>
            <p:cNvPr id="50" name="Google Shape;50;p2"/>
            <p:cNvSpPr/>
            <p:nvPr/>
          </p:nvSpPr>
          <p:spPr>
            <a:xfrm>
              <a:off x="381986" y="841639"/>
              <a:ext cx="561300" cy="561300"/>
            </a:xfrm>
            <a:prstGeom prst="ellipse">
              <a:avLst/>
            </a:prstGeom>
            <a:solidFill>
              <a:srgbClr val="222F3E"/>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61415" y="1571156"/>
              <a:ext cx="4666500" cy="449100"/>
            </a:xfrm>
            <a:prstGeom prst="rect">
              <a:avLst/>
            </a:prstGeom>
            <a:solidFill>
              <a:srgbClr val="222F3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62652" y="2244540"/>
              <a:ext cx="4765200" cy="449100"/>
            </a:xfrm>
            <a:prstGeom prst="rect">
              <a:avLst/>
            </a:prstGeom>
            <a:solidFill>
              <a:srgbClr val="222F3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txBox="1"/>
            <p:nvPr/>
          </p:nvSpPr>
          <p:spPr>
            <a:xfrm>
              <a:off x="662652" y="2244540"/>
              <a:ext cx="4765200" cy="449100"/>
            </a:xfrm>
            <a:prstGeom prst="rect">
              <a:avLst/>
            </a:prstGeom>
            <a:noFill/>
            <a:ln>
              <a:noFill/>
            </a:ln>
          </p:spPr>
          <p:txBody>
            <a:bodyPr spcFirstLastPara="1" wrap="square" lIns="356425" tIns="58400" rIns="58400" bIns="58400"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a:solidFill>
                    <a:schemeClr val="lt1"/>
                  </a:solidFill>
                  <a:latin typeface="Arial"/>
                  <a:ea typeface="Arial"/>
                  <a:cs typeface="Arial"/>
                  <a:sym typeface="Arial"/>
                </a:rPr>
                <a:t>Data Analysis and Insights</a:t>
              </a:r>
              <a:endParaRPr/>
            </a:p>
          </p:txBody>
        </p:sp>
        <p:sp>
          <p:nvSpPr>
            <p:cNvPr id="54" name="Google Shape;54;p2"/>
            <p:cNvSpPr/>
            <p:nvPr/>
          </p:nvSpPr>
          <p:spPr>
            <a:xfrm>
              <a:off x="381986" y="2188406"/>
              <a:ext cx="561300" cy="561300"/>
            </a:xfrm>
            <a:prstGeom prst="ellipse">
              <a:avLst/>
            </a:prstGeom>
            <a:solidFill>
              <a:srgbClr val="222F3E"/>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40865" y="2917923"/>
              <a:ext cx="5086800" cy="449100"/>
            </a:xfrm>
            <a:prstGeom prst="rect">
              <a:avLst/>
            </a:prstGeom>
            <a:solidFill>
              <a:srgbClr val="222F3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txBox="1"/>
            <p:nvPr/>
          </p:nvSpPr>
          <p:spPr>
            <a:xfrm>
              <a:off x="340865" y="2917923"/>
              <a:ext cx="5086800" cy="449100"/>
            </a:xfrm>
            <a:prstGeom prst="rect">
              <a:avLst/>
            </a:prstGeom>
            <a:noFill/>
            <a:ln>
              <a:noFill/>
            </a:ln>
          </p:spPr>
          <p:txBody>
            <a:bodyPr spcFirstLastPara="1" wrap="square" lIns="356425" tIns="58400" rIns="58400" bIns="58400"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a:solidFill>
                    <a:schemeClr val="lt1"/>
                  </a:solidFill>
                  <a:latin typeface="Arial"/>
                  <a:ea typeface="Arial"/>
                  <a:cs typeface="Arial"/>
                  <a:sym typeface="Arial"/>
                </a:rPr>
                <a:t>Recommendations</a:t>
              </a:r>
              <a:endParaRPr/>
            </a:p>
          </p:txBody>
        </p:sp>
        <p:sp>
          <p:nvSpPr>
            <p:cNvPr id="57" name="Google Shape;57;p2"/>
            <p:cNvSpPr/>
            <p:nvPr/>
          </p:nvSpPr>
          <p:spPr>
            <a:xfrm>
              <a:off x="60198" y="2861790"/>
              <a:ext cx="561300" cy="561300"/>
            </a:xfrm>
            <a:prstGeom prst="ellipse">
              <a:avLst/>
            </a:prstGeom>
            <a:solidFill>
              <a:srgbClr val="222F3E"/>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txBox="1"/>
            <p:nvPr/>
          </p:nvSpPr>
          <p:spPr>
            <a:xfrm>
              <a:off x="761415" y="1571156"/>
              <a:ext cx="4666500" cy="449100"/>
            </a:xfrm>
            <a:prstGeom prst="rect">
              <a:avLst/>
            </a:prstGeom>
            <a:noFill/>
            <a:ln>
              <a:noFill/>
            </a:ln>
          </p:spPr>
          <p:txBody>
            <a:bodyPr spcFirstLastPara="1" wrap="square" lIns="356425" tIns="58400" rIns="58400" bIns="58400"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a:solidFill>
                    <a:schemeClr val="lt1"/>
                  </a:solidFill>
                </a:rPr>
                <a:t>Data Collection</a:t>
              </a:r>
              <a:endParaRPr/>
            </a:p>
          </p:txBody>
        </p:sp>
        <p:sp>
          <p:nvSpPr>
            <p:cNvPr id="59" name="Google Shape;59;p2"/>
            <p:cNvSpPr/>
            <p:nvPr/>
          </p:nvSpPr>
          <p:spPr>
            <a:xfrm>
              <a:off x="480749" y="1515023"/>
              <a:ext cx="561300" cy="561300"/>
            </a:xfrm>
            <a:prstGeom prst="ellipse">
              <a:avLst/>
            </a:prstGeom>
            <a:solidFill>
              <a:srgbClr val="222F3E"/>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20</a:t>
            </a:fld>
            <a:endParaRPr/>
          </a:p>
        </p:txBody>
      </p:sp>
      <p:sp>
        <p:nvSpPr>
          <p:cNvPr id="233" name="Google Shape;233;p21"/>
          <p:cNvSpPr txBox="1">
            <a:spLocks noGrp="1"/>
          </p:cNvSpPr>
          <p:nvPr>
            <p:ph type="title"/>
          </p:nvPr>
        </p:nvSpPr>
        <p:spPr>
          <a:xfrm>
            <a:off x="312561" y="242862"/>
            <a:ext cx="7886700" cy="993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31A22"/>
              </a:buClr>
              <a:buSzPts val="3600"/>
              <a:buFont typeface="Calibri"/>
              <a:buNone/>
            </a:pPr>
            <a:r>
              <a:rPr lang="en-US" sz="3600"/>
              <a:t>References</a:t>
            </a:r>
            <a:endParaRPr/>
          </a:p>
        </p:txBody>
      </p:sp>
      <p:sp>
        <p:nvSpPr>
          <p:cNvPr id="234" name="Google Shape;234;p21"/>
          <p:cNvSpPr txBox="1"/>
          <p:nvPr/>
        </p:nvSpPr>
        <p:spPr>
          <a:xfrm>
            <a:off x="395111" y="1095022"/>
            <a:ext cx="7804200" cy="3324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u="sng">
                <a:hlinkClick r:id="rId3"/>
              </a:rPr>
              <a:t>https://www.aboutamazon.com/news/how-amazon-works/supporting-small-businesses-with-tools-insights-and-data</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https://cdn.advocacy.sba.gov/wp-content/uploads/2019/04/23142719/2019-Small-Business-Profiles-US.pdf</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https://www.digitalcommerce360.com/2021/02/15/ecommerce-during-coronavirus-pandemic-in-charts/</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https://www.smart-minded.com/en/business/best-products-to-sell-on-amazon/</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5" name="Google Shape;235;p21"/>
          <p:cNvPicPr preferRelativeResize="0"/>
          <p:nvPr/>
        </p:nvPicPr>
        <p:blipFill>
          <a:blip r:embed="rId7">
            <a:alphaModFix/>
          </a:blip>
          <a:stretch>
            <a:fillRect/>
          </a:stretch>
        </p:blipFill>
        <p:spPr>
          <a:xfrm>
            <a:off x="7102925" y="0"/>
            <a:ext cx="2041075"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8"/>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21</a:t>
            </a:fld>
            <a:endParaRPr/>
          </a:p>
        </p:txBody>
      </p:sp>
      <p:sp>
        <p:nvSpPr>
          <p:cNvPr id="241" name="Google Shape;241;p18"/>
          <p:cNvSpPr txBox="1">
            <a:spLocks noGrp="1"/>
          </p:cNvSpPr>
          <p:nvPr>
            <p:ph type="title"/>
          </p:nvPr>
        </p:nvSpPr>
        <p:spPr>
          <a:xfrm>
            <a:off x="173255" y="0"/>
            <a:ext cx="7886700" cy="993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31A22"/>
              </a:buClr>
              <a:buSzPts val="2800"/>
              <a:buFont typeface="Calibri"/>
              <a:buNone/>
            </a:pPr>
            <a:r>
              <a:rPr lang="en-US" sz="2800"/>
              <a:t>Sentiment Analysis</a:t>
            </a:r>
            <a:endParaRPr/>
          </a:p>
        </p:txBody>
      </p:sp>
      <p:pic>
        <p:nvPicPr>
          <p:cNvPr id="242" name="Google Shape;242;p18"/>
          <p:cNvPicPr preferRelativeResize="0"/>
          <p:nvPr/>
        </p:nvPicPr>
        <p:blipFill rotWithShape="1">
          <a:blip r:embed="rId3">
            <a:alphaModFix/>
          </a:blip>
          <a:srcRect/>
          <a:stretch/>
        </p:blipFill>
        <p:spPr>
          <a:xfrm>
            <a:off x="1275117" y="731608"/>
            <a:ext cx="6127169" cy="3781339"/>
          </a:xfrm>
          <a:prstGeom prst="rect">
            <a:avLst/>
          </a:prstGeom>
          <a:noFill/>
          <a:ln>
            <a:noFill/>
          </a:ln>
        </p:spPr>
      </p:pic>
      <p:pic>
        <p:nvPicPr>
          <p:cNvPr id="243" name="Google Shape;243;p18"/>
          <p:cNvPicPr preferRelativeResize="0"/>
          <p:nvPr/>
        </p:nvPicPr>
        <p:blipFill>
          <a:blip r:embed="rId4">
            <a:alphaModFix/>
          </a:blip>
          <a:stretch>
            <a:fillRect/>
          </a:stretch>
        </p:blipFill>
        <p:spPr>
          <a:xfrm>
            <a:off x="7102925" y="0"/>
            <a:ext cx="2041075" cy="45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cd29857b91_0_29"/>
          <p:cNvSpPr txBox="1">
            <a:spLocks noGrp="1"/>
          </p:cNvSpPr>
          <p:nvPr>
            <p:ph type="sldNum" idx="12"/>
          </p:nvPr>
        </p:nvSpPr>
        <p:spPr>
          <a:xfrm>
            <a:off x="6457950" y="4626001"/>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22</a:t>
            </a:fld>
            <a:endParaRPr/>
          </a:p>
        </p:txBody>
      </p:sp>
      <p:sp>
        <p:nvSpPr>
          <p:cNvPr id="249" name="Google Shape;249;gcd29857b91_0_29"/>
          <p:cNvSpPr txBox="1">
            <a:spLocks noGrp="1"/>
          </p:cNvSpPr>
          <p:nvPr>
            <p:ph type="title"/>
          </p:nvPr>
        </p:nvSpPr>
        <p:spPr>
          <a:xfrm>
            <a:off x="173255" y="0"/>
            <a:ext cx="7886700" cy="99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31A22"/>
              </a:buClr>
              <a:buSzPts val="2800"/>
              <a:buFont typeface="Calibri"/>
              <a:buNone/>
            </a:pPr>
            <a:r>
              <a:rPr lang="en-US" sz="2800"/>
              <a:t>Analysis of Negative Reviews</a:t>
            </a:r>
            <a:endParaRPr/>
          </a:p>
        </p:txBody>
      </p:sp>
      <p:pic>
        <p:nvPicPr>
          <p:cNvPr id="250" name="Google Shape;250;gcd29857b91_0_29"/>
          <p:cNvPicPr preferRelativeResize="0"/>
          <p:nvPr/>
        </p:nvPicPr>
        <p:blipFill rotWithShape="1">
          <a:blip r:embed="rId3">
            <a:alphaModFix/>
          </a:blip>
          <a:srcRect/>
          <a:stretch/>
        </p:blipFill>
        <p:spPr>
          <a:xfrm>
            <a:off x="4397763" y="1146528"/>
            <a:ext cx="4746238" cy="2932497"/>
          </a:xfrm>
          <a:prstGeom prst="rect">
            <a:avLst/>
          </a:prstGeom>
          <a:noFill/>
          <a:ln>
            <a:noFill/>
          </a:ln>
        </p:spPr>
      </p:pic>
      <p:sp>
        <p:nvSpPr>
          <p:cNvPr id="251" name="Google Shape;251;gcd29857b91_0_29"/>
          <p:cNvSpPr/>
          <p:nvPr/>
        </p:nvSpPr>
        <p:spPr>
          <a:xfrm>
            <a:off x="5773585" y="2294021"/>
            <a:ext cx="780600" cy="370800"/>
          </a:xfrm>
          <a:prstGeom prst="rect">
            <a:avLst/>
          </a:prstGeom>
          <a:noFill/>
          <a:ln w="38100"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52" name="Google Shape;252;gcd29857b91_0_29"/>
          <p:cNvPicPr preferRelativeResize="0"/>
          <p:nvPr/>
        </p:nvPicPr>
        <p:blipFill>
          <a:blip r:embed="rId4">
            <a:alphaModFix/>
          </a:blip>
          <a:stretch>
            <a:fillRect/>
          </a:stretch>
        </p:blipFill>
        <p:spPr>
          <a:xfrm>
            <a:off x="7102925" y="0"/>
            <a:ext cx="2041075" cy="457200"/>
          </a:xfrm>
          <a:prstGeom prst="rect">
            <a:avLst/>
          </a:prstGeom>
          <a:noFill/>
          <a:ln>
            <a:noFill/>
          </a:ln>
        </p:spPr>
      </p:pic>
      <p:sp>
        <p:nvSpPr>
          <p:cNvPr id="253" name="Google Shape;253;gcd29857b91_0_29"/>
          <p:cNvSpPr/>
          <p:nvPr/>
        </p:nvSpPr>
        <p:spPr>
          <a:xfrm>
            <a:off x="6798048" y="2793475"/>
            <a:ext cx="926100" cy="370800"/>
          </a:xfrm>
          <a:prstGeom prst="rect">
            <a:avLst/>
          </a:prstGeom>
          <a:noFill/>
          <a:ln w="38100"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4" name="Google Shape;254;gcd29857b91_0_29"/>
          <p:cNvGrpSpPr/>
          <p:nvPr/>
        </p:nvGrpSpPr>
        <p:grpSpPr>
          <a:xfrm>
            <a:off x="240350" y="1094838"/>
            <a:ext cx="4157424" cy="3035875"/>
            <a:chOff x="240350" y="1191051"/>
            <a:chExt cx="4157424" cy="3035875"/>
          </a:xfrm>
        </p:grpSpPr>
        <p:pic>
          <p:nvPicPr>
            <p:cNvPr id="255" name="Google Shape;255;gcd29857b91_0_29"/>
            <p:cNvPicPr preferRelativeResize="0"/>
            <p:nvPr/>
          </p:nvPicPr>
          <p:blipFill rotWithShape="1">
            <a:blip r:embed="rId5">
              <a:alphaModFix/>
            </a:blip>
            <a:srcRect r="7842"/>
            <a:stretch/>
          </p:blipFill>
          <p:spPr>
            <a:xfrm>
              <a:off x="240350" y="1191051"/>
              <a:ext cx="4157424" cy="3035875"/>
            </a:xfrm>
            <a:prstGeom prst="rect">
              <a:avLst/>
            </a:prstGeom>
            <a:noFill/>
            <a:ln>
              <a:noFill/>
            </a:ln>
          </p:spPr>
        </p:pic>
        <p:sp>
          <p:nvSpPr>
            <p:cNvPr id="256" name="Google Shape;256;gcd29857b91_0_29"/>
            <p:cNvSpPr/>
            <p:nvPr/>
          </p:nvSpPr>
          <p:spPr>
            <a:xfrm>
              <a:off x="1290325" y="1664075"/>
              <a:ext cx="124500" cy="35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cd29857b91_0_29"/>
            <p:cNvSpPr txBox="1"/>
            <p:nvPr/>
          </p:nvSpPr>
          <p:spPr>
            <a:xfrm>
              <a:off x="1414813" y="1497275"/>
              <a:ext cx="1477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FF0000"/>
                  </a:solidFill>
                  <a:latin typeface="Calibri"/>
                  <a:ea typeface="Calibri"/>
                  <a:cs typeface="Calibri"/>
                  <a:sym typeface="Calibri"/>
                </a:rPr>
                <a:t>Most helpful</a:t>
              </a:r>
              <a:endParaRPr sz="1200">
                <a:solidFill>
                  <a:srgbClr val="FF000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0"/>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23</a:t>
            </a:fld>
            <a:endParaRPr/>
          </a:p>
        </p:txBody>
      </p:sp>
      <p:pic>
        <p:nvPicPr>
          <p:cNvPr id="127" name="Google Shape;127;p10"/>
          <p:cNvPicPr preferRelativeResize="0"/>
          <p:nvPr/>
        </p:nvPicPr>
        <p:blipFill rotWithShape="1">
          <a:blip r:embed="rId3">
            <a:alphaModFix/>
          </a:blip>
          <a:srcRect/>
          <a:stretch/>
        </p:blipFill>
        <p:spPr>
          <a:xfrm>
            <a:off x="0" y="770282"/>
            <a:ext cx="9144000" cy="3602935"/>
          </a:xfrm>
          <a:prstGeom prst="rect">
            <a:avLst/>
          </a:prstGeom>
          <a:noFill/>
          <a:ln>
            <a:noFill/>
          </a:ln>
        </p:spPr>
      </p:pic>
      <p:sp>
        <p:nvSpPr>
          <p:cNvPr id="128" name="Google Shape;128;p10"/>
          <p:cNvSpPr/>
          <p:nvPr/>
        </p:nvSpPr>
        <p:spPr>
          <a:xfrm>
            <a:off x="173255" y="3330341"/>
            <a:ext cx="2492943" cy="356135"/>
          </a:xfrm>
          <a:prstGeom prst="frame">
            <a:avLst>
              <a:gd name="adj1" fmla="val 125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9" name="Google Shape;129;p10"/>
          <p:cNvSpPr/>
          <p:nvPr/>
        </p:nvSpPr>
        <p:spPr>
          <a:xfrm>
            <a:off x="1952325" y="1732547"/>
            <a:ext cx="1522395" cy="317764"/>
          </a:xfrm>
          <a:prstGeom prst="frame">
            <a:avLst>
              <a:gd name="adj1" fmla="val 125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0" name="Google Shape;130;p10"/>
          <p:cNvSpPr txBox="1">
            <a:spLocks noGrp="1"/>
          </p:cNvSpPr>
          <p:nvPr>
            <p:ph type="title"/>
          </p:nvPr>
        </p:nvSpPr>
        <p:spPr>
          <a:xfrm>
            <a:off x="173255" y="-92235"/>
            <a:ext cx="7886700" cy="993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31A22"/>
              </a:buClr>
              <a:buSzPts val="2800"/>
              <a:buFont typeface="Calibri"/>
              <a:buNone/>
            </a:pPr>
            <a:r>
              <a:rPr lang="en-US" sz="2800"/>
              <a:t>Example of Customer Review</a:t>
            </a:r>
            <a:endParaRPr/>
          </a:p>
        </p:txBody>
      </p:sp>
      <p:sp>
        <p:nvSpPr>
          <p:cNvPr id="131" name="Google Shape;131;p10"/>
          <p:cNvSpPr/>
          <p:nvPr/>
        </p:nvSpPr>
        <p:spPr>
          <a:xfrm>
            <a:off x="173255" y="1249678"/>
            <a:ext cx="1183907" cy="319239"/>
          </a:xfrm>
          <a:prstGeom prst="frame">
            <a:avLst>
              <a:gd name="adj1" fmla="val 125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132" name="Google Shape;132;p10"/>
          <p:cNvPicPr preferRelativeResize="0"/>
          <p:nvPr/>
        </p:nvPicPr>
        <p:blipFill>
          <a:blip r:embed="rId4">
            <a:alphaModFix/>
          </a:blip>
          <a:stretch>
            <a:fillRect/>
          </a:stretch>
        </p:blipFill>
        <p:spPr>
          <a:xfrm>
            <a:off x="7102925" y="0"/>
            <a:ext cx="2041075"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3"/>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3</a:t>
            </a:fld>
            <a:endParaRPr/>
          </a:p>
        </p:txBody>
      </p:sp>
      <p:sp>
        <p:nvSpPr>
          <p:cNvPr id="65" name="Google Shape;65;p3"/>
          <p:cNvSpPr txBox="1"/>
          <p:nvPr/>
        </p:nvSpPr>
        <p:spPr>
          <a:xfrm>
            <a:off x="509045" y="366762"/>
            <a:ext cx="361422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Calibri"/>
              <a:buNone/>
            </a:pPr>
            <a:r>
              <a:rPr lang="en-US" sz="4000" b="1" i="0" u="none" strike="noStrike" cap="none">
                <a:solidFill>
                  <a:srgbClr val="000000"/>
                </a:solidFill>
                <a:latin typeface="Calibri"/>
                <a:ea typeface="Calibri"/>
                <a:cs typeface="Calibri"/>
                <a:sym typeface="Calibri"/>
              </a:rPr>
              <a:t>Background</a:t>
            </a:r>
            <a:endParaRPr/>
          </a:p>
        </p:txBody>
      </p:sp>
      <p:pic>
        <p:nvPicPr>
          <p:cNvPr id="66" name="Google Shape;66;p3" descr="A picture containing text, sign&#10;&#10;Description automatically generated"/>
          <p:cNvPicPr preferRelativeResize="0">
            <a:picLocks noGrp="1"/>
          </p:cNvPicPr>
          <p:nvPr>
            <p:ph type="body" idx="1"/>
          </p:nvPr>
        </p:nvPicPr>
        <p:blipFill rotWithShape="1">
          <a:blip r:embed="rId3">
            <a:alphaModFix/>
          </a:blip>
          <a:srcRect/>
          <a:stretch/>
        </p:blipFill>
        <p:spPr>
          <a:xfrm>
            <a:off x="4041420" y="1411112"/>
            <a:ext cx="4833060" cy="2270830"/>
          </a:xfrm>
          <a:prstGeom prst="rect">
            <a:avLst/>
          </a:prstGeom>
          <a:noFill/>
          <a:ln>
            <a:noFill/>
          </a:ln>
        </p:spPr>
      </p:pic>
      <p:sp>
        <p:nvSpPr>
          <p:cNvPr id="67" name="Google Shape;67;p3"/>
          <p:cNvSpPr txBox="1"/>
          <p:nvPr/>
        </p:nvSpPr>
        <p:spPr>
          <a:xfrm>
            <a:off x="269520" y="1302499"/>
            <a:ext cx="3614220" cy="32316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“Three out of every 10 small businesses in the U.S. say they likely won‘t survive 2021 without additional government assistance during the coronavirus pandemic”</a:t>
            </a:r>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There are </a:t>
            </a:r>
            <a:r>
              <a:rPr lang="en-US" sz="1600" b="1" i="0" u="none" strike="noStrike" cap="none">
                <a:solidFill>
                  <a:schemeClr val="dk1"/>
                </a:solidFill>
                <a:latin typeface="Arial"/>
                <a:ea typeface="Arial"/>
                <a:cs typeface="Arial"/>
                <a:sym typeface="Arial"/>
              </a:rPr>
              <a:t>30.2 million small businesses</a:t>
            </a:r>
            <a:r>
              <a:rPr lang="en-US" sz="1600" b="0" i="0" u="none" strike="noStrike" cap="none">
                <a:solidFill>
                  <a:schemeClr val="dk1"/>
                </a:solidFill>
                <a:latin typeface="Arial"/>
                <a:ea typeface="Arial"/>
                <a:cs typeface="Arial"/>
                <a:sym typeface="Arial"/>
              </a:rPr>
              <a:t> in the United States, according to the Small Business Administration's (SBA) Office of Advocacy.</a:t>
            </a: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 name="Google Shape;68;p3"/>
          <p:cNvPicPr preferRelativeResize="0"/>
          <p:nvPr/>
        </p:nvPicPr>
        <p:blipFill>
          <a:blip r:embed="rId4">
            <a:alphaModFix/>
          </a:blip>
          <a:stretch>
            <a:fillRect/>
          </a:stretch>
        </p:blipFill>
        <p:spPr>
          <a:xfrm>
            <a:off x="7102925" y="0"/>
            <a:ext cx="2041075"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4</a:t>
            </a:fld>
            <a:endParaRPr/>
          </a:p>
        </p:txBody>
      </p:sp>
      <p:pic>
        <p:nvPicPr>
          <p:cNvPr id="74" name="Google Shape;74;p4" descr="Chart, waterfall chart&#10;&#10;Description automatically generated"/>
          <p:cNvPicPr preferRelativeResize="0"/>
          <p:nvPr/>
        </p:nvPicPr>
        <p:blipFill rotWithShape="1">
          <a:blip r:embed="rId3">
            <a:alphaModFix/>
          </a:blip>
          <a:srcRect/>
          <a:stretch/>
        </p:blipFill>
        <p:spPr>
          <a:xfrm>
            <a:off x="3059080" y="1089061"/>
            <a:ext cx="6084919" cy="3389909"/>
          </a:xfrm>
          <a:prstGeom prst="rect">
            <a:avLst/>
          </a:prstGeom>
          <a:noFill/>
          <a:ln>
            <a:noFill/>
          </a:ln>
        </p:spPr>
      </p:pic>
      <p:sp>
        <p:nvSpPr>
          <p:cNvPr id="75" name="Google Shape;75;p4"/>
          <p:cNvSpPr txBox="1"/>
          <p:nvPr/>
        </p:nvSpPr>
        <p:spPr>
          <a:xfrm>
            <a:off x="423332" y="293703"/>
            <a:ext cx="7704667"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E-Commerce at the forefront of retail</a:t>
            </a:r>
            <a:endParaRPr/>
          </a:p>
        </p:txBody>
      </p:sp>
      <p:sp>
        <p:nvSpPr>
          <p:cNvPr id="76" name="Google Shape;76;p4"/>
          <p:cNvSpPr txBox="1"/>
          <p:nvPr/>
        </p:nvSpPr>
        <p:spPr>
          <a:xfrm>
            <a:off x="253998" y="1253672"/>
            <a:ext cx="2726060" cy="280076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Changing customer spending habits</a:t>
            </a:r>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1" i="0" u="none" strike="noStrike" cap="none">
                <a:solidFill>
                  <a:srgbClr val="000000"/>
                </a:solidFill>
                <a:latin typeface="Arial"/>
                <a:ea typeface="Arial"/>
                <a:cs typeface="Arial"/>
                <a:sym typeface="Arial"/>
              </a:rPr>
              <a:t>Additional $175 billion </a:t>
            </a:r>
            <a:r>
              <a:rPr lang="en-US" sz="1600" b="0" i="0" u="none" strike="noStrike" cap="none">
                <a:solidFill>
                  <a:srgbClr val="000000"/>
                </a:solidFill>
                <a:latin typeface="Arial"/>
                <a:ea typeface="Arial"/>
                <a:cs typeface="Arial"/>
                <a:sym typeface="Arial"/>
              </a:rPr>
              <a:t>in ecommerce revenue in 2020</a:t>
            </a:r>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1" i="0" u="none" strike="noStrike" cap="none">
                <a:solidFill>
                  <a:srgbClr val="000000"/>
                </a:solidFill>
                <a:latin typeface="Arial"/>
                <a:ea typeface="Arial"/>
                <a:cs typeface="Arial"/>
                <a:sym typeface="Arial"/>
              </a:rPr>
              <a:t>$861 billion </a:t>
            </a:r>
            <a:r>
              <a:rPr lang="en-US" sz="1600" b="0" i="0" u="none" strike="noStrike" cap="none">
                <a:solidFill>
                  <a:srgbClr val="000000"/>
                </a:solidFill>
                <a:latin typeface="Arial"/>
                <a:ea typeface="Arial"/>
                <a:cs typeface="Arial"/>
                <a:sym typeface="Arial"/>
              </a:rPr>
              <a:t>in ecommerce sales wouldn’t have been reached until 2022</a:t>
            </a:r>
            <a:endParaRPr/>
          </a:p>
        </p:txBody>
      </p:sp>
      <p:pic>
        <p:nvPicPr>
          <p:cNvPr id="77" name="Google Shape;77;p4"/>
          <p:cNvPicPr preferRelativeResize="0"/>
          <p:nvPr/>
        </p:nvPicPr>
        <p:blipFill>
          <a:blip r:embed="rId4">
            <a:alphaModFix/>
          </a:blip>
          <a:stretch>
            <a:fillRect/>
          </a:stretch>
        </p:blipFill>
        <p:spPr>
          <a:xfrm>
            <a:off x="7102925" y="0"/>
            <a:ext cx="2041075"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371990" y="151028"/>
            <a:ext cx="900962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31A22"/>
              </a:buClr>
              <a:buSzPts val="3000"/>
              <a:buFont typeface="Calibri"/>
              <a:buNone/>
            </a:pPr>
            <a:r>
              <a:rPr lang="en-US" sz="3000"/>
              <a:t>The first issue: highly competitive selling environment</a:t>
            </a:r>
            <a:endParaRPr/>
          </a:p>
        </p:txBody>
      </p:sp>
      <p:sp>
        <p:nvSpPr>
          <p:cNvPr id="83" name="Google Shape;83;p5"/>
          <p:cNvSpPr txBox="1">
            <a:spLocks noGrp="1"/>
          </p:cNvSpPr>
          <p:nvPr>
            <p:ph type="body" idx="1"/>
          </p:nvPr>
        </p:nvSpPr>
        <p:spPr>
          <a:xfrm>
            <a:off x="562748" y="1210706"/>
            <a:ext cx="4248150" cy="2946700"/>
          </a:xfrm>
          <a:prstGeom prst="rect">
            <a:avLst/>
          </a:prstGeom>
          <a:noFill/>
          <a:ln>
            <a:noFill/>
          </a:ln>
        </p:spPr>
        <p:txBody>
          <a:bodyPr spcFirstLastPara="1" wrap="square" lIns="91425" tIns="45700" rIns="91425" bIns="45700" anchor="t" anchorCtr="0">
            <a:normAutofit/>
          </a:bodyPr>
          <a:lstStyle/>
          <a:p>
            <a:pPr marL="228600" lvl="0" indent="-228600" algn="l" rtl="0">
              <a:lnSpc>
                <a:spcPct val="114000"/>
              </a:lnSpc>
              <a:spcBef>
                <a:spcPts val="0"/>
              </a:spcBef>
              <a:spcAft>
                <a:spcPts val="0"/>
              </a:spcAft>
              <a:buClr>
                <a:srgbClr val="131A22"/>
              </a:buClr>
              <a:buSzPts val="1600"/>
              <a:buChar char="•"/>
            </a:pPr>
            <a:r>
              <a:rPr lang="en-US" sz="1600"/>
              <a:t>Over 2 million active sellers on Amazon</a:t>
            </a:r>
            <a:endParaRPr/>
          </a:p>
          <a:p>
            <a:pPr marL="228600" lvl="0" indent="-228600" algn="l" rtl="0">
              <a:lnSpc>
                <a:spcPct val="114000"/>
              </a:lnSpc>
              <a:spcBef>
                <a:spcPts val="1000"/>
              </a:spcBef>
              <a:spcAft>
                <a:spcPts val="0"/>
              </a:spcAft>
              <a:buClr>
                <a:srgbClr val="131A22"/>
              </a:buClr>
              <a:buSzPts val="1600"/>
              <a:buChar char="•"/>
            </a:pPr>
            <a:r>
              <a:rPr lang="en-US" sz="1600"/>
              <a:t>Extremely hard to find new product niches</a:t>
            </a:r>
            <a:endParaRPr/>
          </a:p>
          <a:p>
            <a:pPr marL="228600" lvl="0" indent="-228600" algn="l" rtl="0">
              <a:lnSpc>
                <a:spcPct val="114000"/>
              </a:lnSpc>
              <a:spcBef>
                <a:spcPts val="1000"/>
              </a:spcBef>
              <a:spcAft>
                <a:spcPts val="0"/>
              </a:spcAft>
              <a:buClr>
                <a:srgbClr val="131A22"/>
              </a:buClr>
              <a:buSzPts val="1600"/>
              <a:buChar char="•"/>
            </a:pPr>
            <a:r>
              <a:rPr lang="en-US" sz="1600"/>
              <a:t>Profitable but it takes time</a:t>
            </a:r>
            <a:endParaRPr/>
          </a:p>
          <a:p>
            <a:pPr marL="457200" lvl="1" indent="0" algn="l" rtl="0">
              <a:lnSpc>
                <a:spcPct val="114000"/>
              </a:lnSpc>
              <a:spcBef>
                <a:spcPts val="500"/>
              </a:spcBef>
              <a:spcAft>
                <a:spcPts val="0"/>
              </a:spcAft>
              <a:buClr>
                <a:srgbClr val="131A22"/>
              </a:buClr>
              <a:buSzPts val="1600"/>
              <a:buNone/>
            </a:pPr>
            <a:r>
              <a:rPr lang="en-US" sz="1600"/>
              <a:t>Most sellers (23%) take 6 months to 1 year to be profitable, 13% take 1 to 2 years, and 14% are non-profitable</a:t>
            </a:r>
            <a:endParaRPr/>
          </a:p>
          <a:p>
            <a:pPr marL="228600" lvl="0" indent="-228600" algn="l" rtl="0">
              <a:lnSpc>
                <a:spcPct val="114000"/>
              </a:lnSpc>
              <a:spcBef>
                <a:spcPts val="1000"/>
              </a:spcBef>
              <a:spcAft>
                <a:spcPts val="0"/>
              </a:spcAft>
              <a:buClr>
                <a:srgbClr val="131A22"/>
              </a:buClr>
              <a:buSzPts val="1600"/>
              <a:buChar char="•"/>
            </a:pPr>
            <a:r>
              <a:rPr lang="en-US" sz="1600"/>
              <a:t>How to choose a more popular product?</a:t>
            </a:r>
            <a:endParaRPr/>
          </a:p>
        </p:txBody>
      </p:sp>
      <p:sp>
        <p:nvSpPr>
          <p:cNvPr id="84" name="Google Shape;84;p5"/>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5</a:t>
            </a:fld>
            <a:endParaRPr/>
          </a:p>
        </p:txBody>
      </p:sp>
      <p:pic>
        <p:nvPicPr>
          <p:cNvPr id="85" name="Google Shape;85;p5"/>
          <p:cNvPicPr preferRelativeResize="0"/>
          <p:nvPr/>
        </p:nvPicPr>
        <p:blipFill rotWithShape="1">
          <a:blip r:embed="rId3">
            <a:alphaModFix/>
          </a:blip>
          <a:srcRect/>
          <a:stretch/>
        </p:blipFill>
        <p:spPr>
          <a:xfrm>
            <a:off x="4968430" y="997131"/>
            <a:ext cx="3738100" cy="2946700"/>
          </a:xfrm>
          <a:prstGeom prst="rect">
            <a:avLst/>
          </a:prstGeom>
          <a:noFill/>
          <a:ln>
            <a:noFill/>
          </a:ln>
        </p:spPr>
      </p:pic>
      <p:pic>
        <p:nvPicPr>
          <p:cNvPr id="86" name="Google Shape;86;p5"/>
          <p:cNvPicPr preferRelativeResize="0"/>
          <p:nvPr/>
        </p:nvPicPr>
        <p:blipFill>
          <a:blip r:embed="rId4">
            <a:alphaModFix/>
          </a:blip>
          <a:stretch>
            <a:fillRect/>
          </a:stretch>
        </p:blipFill>
        <p:spPr>
          <a:xfrm>
            <a:off x="7102925" y="0"/>
            <a:ext cx="2041075"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6</a:t>
            </a:fld>
            <a:endParaRPr/>
          </a:p>
        </p:txBody>
      </p:sp>
      <p:sp>
        <p:nvSpPr>
          <p:cNvPr id="92" name="Google Shape;92;p6"/>
          <p:cNvSpPr txBox="1">
            <a:spLocks noGrp="1"/>
          </p:cNvSpPr>
          <p:nvPr>
            <p:ph type="title"/>
          </p:nvPr>
        </p:nvSpPr>
        <p:spPr>
          <a:xfrm>
            <a:off x="371990" y="151028"/>
            <a:ext cx="900962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31A22"/>
              </a:buClr>
              <a:buSzPts val="3000"/>
              <a:buFont typeface="Calibri"/>
              <a:buNone/>
            </a:pPr>
            <a:r>
              <a:rPr lang="en-US" sz="3000"/>
              <a:t>The second issue: products do not sell themselves</a:t>
            </a:r>
            <a:endParaRPr/>
          </a:p>
        </p:txBody>
      </p:sp>
      <p:sp>
        <p:nvSpPr>
          <p:cNvPr id="93" name="Google Shape;93;p6"/>
          <p:cNvSpPr txBox="1">
            <a:spLocks noGrp="1"/>
          </p:cNvSpPr>
          <p:nvPr>
            <p:ph type="body" idx="1"/>
          </p:nvPr>
        </p:nvSpPr>
        <p:spPr>
          <a:xfrm>
            <a:off x="562748" y="1210706"/>
            <a:ext cx="4248150" cy="2946700"/>
          </a:xfrm>
          <a:prstGeom prst="rect">
            <a:avLst/>
          </a:prstGeom>
          <a:noFill/>
          <a:ln>
            <a:noFill/>
          </a:ln>
        </p:spPr>
        <p:txBody>
          <a:bodyPr spcFirstLastPara="1" wrap="square" lIns="91425" tIns="45700" rIns="91425" bIns="45700" anchor="t" anchorCtr="0">
            <a:normAutofit/>
          </a:bodyPr>
          <a:lstStyle/>
          <a:p>
            <a:pPr marL="228600" lvl="0" indent="-228600" algn="l" rtl="0">
              <a:lnSpc>
                <a:spcPct val="114000"/>
              </a:lnSpc>
              <a:spcBef>
                <a:spcPts val="0"/>
              </a:spcBef>
              <a:spcAft>
                <a:spcPts val="0"/>
              </a:spcAft>
              <a:buClr>
                <a:srgbClr val="131A22"/>
              </a:buClr>
              <a:buSzPts val="1600"/>
              <a:buChar char="•"/>
            </a:pPr>
            <a:r>
              <a:rPr lang="en-US" sz="1600"/>
              <a:t>Hundreds of same product</a:t>
            </a:r>
            <a:endParaRPr/>
          </a:p>
          <a:p>
            <a:pPr marL="228600" lvl="0" indent="-228600" algn="l" rtl="0">
              <a:lnSpc>
                <a:spcPct val="114000"/>
              </a:lnSpc>
              <a:spcBef>
                <a:spcPts val="1000"/>
              </a:spcBef>
              <a:spcAft>
                <a:spcPts val="0"/>
              </a:spcAft>
              <a:buClr>
                <a:srgbClr val="131A22"/>
              </a:buClr>
              <a:buSzPts val="1600"/>
              <a:buChar char="•"/>
            </a:pPr>
            <a:r>
              <a:rPr lang="en-US" sz="1600"/>
              <a:t>Impatient and busy buyers</a:t>
            </a:r>
            <a:endParaRPr/>
          </a:p>
          <a:p>
            <a:pPr marL="228600" lvl="0" indent="-228600" algn="l" rtl="0">
              <a:lnSpc>
                <a:spcPct val="114000"/>
              </a:lnSpc>
              <a:spcBef>
                <a:spcPts val="1000"/>
              </a:spcBef>
              <a:spcAft>
                <a:spcPts val="0"/>
              </a:spcAft>
              <a:buClr>
                <a:srgbClr val="131A22"/>
              </a:buClr>
              <a:buSzPts val="1600"/>
              <a:buChar char="•"/>
            </a:pPr>
            <a:r>
              <a:rPr lang="en-US" sz="1600"/>
              <a:t>Writing a successful product description through analyzing customer reviews</a:t>
            </a:r>
            <a:endParaRPr/>
          </a:p>
        </p:txBody>
      </p:sp>
      <p:pic>
        <p:nvPicPr>
          <p:cNvPr id="94" name="Google Shape;94;p6"/>
          <p:cNvPicPr preferRelativeResize="0"/>
          <p:nvPr/>
        </p:nvPicPr>
        <p:blipFill rotWithShape="1">
          <a:blip r:embed="rId3">
            <a:alphaModFix/>
          </a:blip>
          <a:srcRect/>
          <a:stretch/>
        </p:blipFill>
        <p:spPr>
          <a:xfrm>
            <a:off x="4289824" y="1574193"/>
            <a:ext cx="4489007" cy="1995114"/>
          </a:xfrm>
          <a:prstGeom prst="rect">
            <a:avLst/>
          </a:prstGeom>
          <a:noFill/>
          <a:ln>
            <a:noFill/>
          </a:ln>
        </p:spPr>
      </p:pic>
      <p:pic>
        <p:nvPicPr>
          <p:cNvPr id="95" name="Google Shape;95;p6"/>
          <p:cNvPicPr preferRelativeResize="0"/>
          <p:nvPr/>
        </p:nvPicPr>
        <p:blipFill>
          <a:blip r:embed="rId4">
            <a:alphaModFix/>
          </a:blip>
          <a:stretch>
            <a:fillRect/>
          </a:stretch>
        </p:blipFill>
        <p:spPr>
          <a:xfrm>
            <a:off x="7102925" y="0"/>
            <a:ext cx="2041075"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205139" y="0"/>
            <a:ext cx="7886700" cy="993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31A22"/>
              </a:buClr>
              <a:buSzPts val="2800"/>
              <a:buFont typeface="Calibri"/>
              <a:buNone/>
            </a:pPr>
            <a:r>
              <a:rPr lang="en-US" sz="2800"/>
              <a:t>Data Collection Process</a:t>
            </a:r>
            <a:endParaRPr/>
          </a:p>
        </p:txBody>
      </p:sp>
      <p:sp>
        <p:nvSpPr>
          <p:cNvPr id="101" name="Google Shape;101;p8"/>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7</a:t>
            </a:fld>
            <a:endParaRPr/>
          </a:p>
        </p:txBody>
      </p:sp>
      <p:pic>
        <p:nvPicPr>
          <p:cNvPr id="102" name="Google Shape;102;p8"/>
          <p:cNvPicPr preferRelativeResize="0"/>
          <p:nvPr/>
        </p:nvPicPr>
        <p:blipFill rotWithShape="1">
          <a:blip r:embed="rId3">
            <a:alphaModFix/>
          </a:blip>
          <a:srcRect/>
          <a:stretch/>
        </p:blipFill>
        <p:spPr>
          <a:xfrm>
            <a:off x="4673225" y="993775"/>
            <a:ext cx="4081126" cy="2295649"/>
          </a:xfrm>
          <a:prstGeom prst="rect">
            <a:avLst/>
          </a:prstGeom>
          <a:noFill/>
          <a:ln>
            <a:noFill/>
          </a:ln>
        </p:spPr>
      </p:pic>
      <p:pic>
        <p:nvPicPr>
          <p:cNvPr id="103" name="Google Shape;103;p8"/>
          <p:cNvPicPr preferRelativeResize="0"/>
          <p:nvPr/>
        </p:nvPicPr>
        <p:blipFill>
          <a:blip r:embed="rId4">
            <a:alphaModFix/>
          </a:blip>
          <a:stretch>
            <a:fillRect/>
          </a:stretch>
        </p:blipFill>
        <p:spPr>
          <a:xfrm>
            <a:off x="7102925" y="0"/>
            <a:ext cx="2041075" cy="457200"/>
          </a:xfrm>
          <a:prstGeom prst="rect">
            <a:avLst/>
          </a:prstGeom>
          <a:noFill/>
          <a:ln>
            <a:noFill/>
          </a:ln>
        </p:spPr>
      </p:pic>
      <p:sp>
        <p:nvSpPr>
          <p:cNvPr id="104" name="Google Shape;104;p8"/>
          <p:cNvSpPr txBox="1">
            <a:spLocks noGrp="1"/>
          </p:cNvSpPr>
          <p:nvPr>
            <p:ph type="body" idx="1"/>
          </p:nvPr>
        </p:nvSpPr>
        <p:spPr>
          <a:xfrm>
            <a:off x="562748" y="1210706"/>
            <a:ext cx="4248000" cy="2946600"/>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rgbClr val="131A22"/>
              </a:buClr>
              <a:buSzPts val="1600"/>
              <a:buChar char="•"/>
            </a:pPr>
            <a:r>
              <a:rPr lang="en-US" sz="1600"/>
              <a:t>Data Source: Customer reviews on Amazon</a:t>
            </a:r>
            <a:endParaRPr sz="1600"/>
          </a:p>
          <a:p>
            <a:pPr marL="228600" lvl="0" indent="-228600" algn="l" rtl="0">
              <a:lnSpc>
                <a:spcPct val="150000"/>
              </a:lnSpc>
              <a:spcBef>
                <a:spcPts val="0"/>
              </a:spcBef>
              <a:spcAft>
                <a:spcPts val="0"/>
              </a:spcAft>
              <a:buSzPts val="1600"/>
              <a:buChar char="•"/>
            </a:pPr>
            <a:r>
              <a:rPr lang="en-US" sz="1600"/>
              <a:t>Pick a specific business case</a:t>
            </a:r>
            <a:endParaRPr sz="1600"/>
          </a:p>
          <a:p>
            <a:pPr marL="685800" lvl="1" indent="-177800" algn="l" rtl="0">
              <a:lnSpc>
                <a:spcPct val="150000"/>
              </a:lnSpc>
              <a:spcBef>
                <a:spcPts val="0"/>
              </a:spcBef>
              <a:spcAft>
                <a:spcPts val="0"/>
              </a:spcAft>
              <a:buSzPts val="1600"/>
              <a:buChar char="•"/>
            </a:pPr>
            <a:r>
              <a:rPr lang="en-US" sz="1600"/>
              <a:t>Hair-dryer business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7"/>
          <p:cNvSpPr txBox="1">
            <a:spLocks noGrp="1"/>
          </p:cNvSpPr>
          <p:nvPr>
            <p:ph type="body" idx="1"/>
          </p:nvPr>
        </p:nvSpPr>
        <p:spPr>
          <a:xfrm>
            <a:off x="628650" y="1491838"/>
            <a:ext cx="7886700" cy="3065461"/>
          </a:xfrm>
          <a:prstGeom prst="rect">
            <a:avLst/>
          </a:prstGeom>
          <a:noFill/>
          <a:ln>
            <a:noFill/>
          </a:ln>
        </p:spPr>
        <p:txBody>
          <a:bodyPr spcFirstLastPara="1" wrap="square" lIns="91425" tIns="182875" rIns="91425" bIns="45700" anchor="t" anchorCtr="0">
            <a:noAutofit/>
          </a:bodyPr>
          <a:lstStyle/>
          <a:p>
            <a:pPr marL="0" lvl="0" indent="0" algn="ctr" rtl="0">
              <a:lnSpc>
                <a:spcPct val="90000"/>
              </a:lnSpc>
              <a:spcBef>
                <a:spcPts val="0"/>
              </a:spcBef>
              <a:spcAft>
                <a:spcPts val="0"/>
              </a:spcAft>
              <a:buClr>
                <a:srgbClr val="131A22"/>
              </a:buClr>
              <a:buSzPts val="4400"/>
              <a:buNone/>
            </a:pPr>
            <a:r>
              <a:rPr lang="en-US" sz="4400"/>
              <a:t>How to help small businesses  transit to the e-commerce platform?</a:t>
            </a:r>
            <a:endParaRPr/>
          </a:p>
        </p:txBody>
      </p:sp>
      <p:sp>
        <p:nvSpPr>
          <p:cNvPr id="110" name="Google Shape;110;p7"/>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8</a:t>
            </a:fld>
            <a:endParaRPr/>
          </a:p>
        </p:txBody>
      </p:sp>
      <p:sp>
        <p:nvSpPr>
          <p:cNvPr id="111" name="Google Shape;111;p7"/>
          <p:cNvSpPr txBox="1"/>
          <p:nvPr/>
        </p:nvSpPr>
        <p:spPr>
          <a:xfrm>
            <a:off x="331244" y="488984"/>
            <a:ext cx="893193"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7475A"/>
              </a:buClr>
              <a:buSzPts val="16600"/>
              <a:buFont typeface="Arial"/>
              <a:buNone/>
            </a:pPr>
            <a:r>
              <a:rPr lang="en-US" sz="16600" b="0" i="0" u="none" strike="noStrike" cap="none">
                <a:solidFill>
                  <a:srgbClr val="37475A"/>
                </a:solidFill>
                <a:latin typeface="Arial"/>
                <a:ea typeface="Arial"/>
                <a:cs typeface="Arial"/>
                <a:sym typeface="Arial"/>
              </a:rPr>
              <a:t>“</a:t>
            </a:r>
            <a:endParaRPr/>
          </a:p>
        </p:txBody>
      </p:sp>
      <p:sp>
        <p:nvSpPr>
          <p:cNvPr id="112" name="Google Shape;112;p7"/>
          <p:cNvSpPr txBox="1"/>
          <p:nvPr/>
        </p:nvSpPr>
        <p:spPr>
          <a:xfrm>
            <a:off x="7919563" y="2363472"/>
            <a:ext cx="893193"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7475A"/>
              </a:buClr>
              <a:buSzPts val="16600"/>
              <a:buFont typeface="Arial"/>
              <a:buNone/>
            </a:pPr>
            <a:r>
              <a:rPr lang="en-US" sz="16600" b="0" i="0" u="none" strike="noStrike" cap="none">
                <a:solidFill>
                  <a:srgbClr val="37475A"/>
                </a:solidFill>
                <a:latin typeface="Arial"/>
                <a:ea typeface="Arial"/>
                <a:cs typeface="Arial"/>
                <a:sym typeface="Arial"/>
              </a:rPr>
              <a:t>”</a:t>
            </a:r>
            <a:endParaRPr/>
          </a:p>
        </p:txBody>
      </p:sp>
      <p:pic>
        <p:nvPicPr>
          <p:cNvPr id="113" name="Google Shape;113;p7"/>
          <p:cNvPicPr preferRelativeResize="0"/>
          <p:nvPr/>
        </p:nvPicPr>
        <p:blipFill>
          <a:blip r:embed="rId3">
            <a:alphaModFix/>
          </a:blip>
          <a:stretch>
            <a:fillRect/>
          </a:stretch>
        </p:blipFill>
        <p:spPr>
          <a:xfrm>
            <a:off x="7102925" y="0"/>
            <a:ext cx="2041075"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9"/>
          <p:cNvSpPr txBox="1">
            <a:spLocks noGrp="1"/>
          </p:cNvSpPr>
          <p:nvPr>
            <p:ph type="title"/>
          </p:nvPr>
        </p:nvSpPr>
        <p:spPr>
          <a:xfrm>
            <a:off x="557450" y="208376"/>
            <a:ext cx="7886700" cy="993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31A22"/>
              </a:buClr>
              <a:buSzPts val="3600"/>
              <a:buFont typeface="Calibri"/>
              <a:buNone/>
            </a:pPr>
            <a:r>
              <a:rPr lang="en-US" sz="3600"/>
              <a:t>What customer reviews can tell us:</a:t>
            </a:r>
            <a:endParaRPr/>
          </a:p>
        </p:txBody>
      </p:sp>
      <p:sp>
        <p:nvSpPr>
          <p:cNvPr id="119" name="Google Shape;119;p9"/>
          <p:cNvSpPr txBox="1">
            <a:spLocks noGrp="1"/>
          </p:cNvSpPr>
          <p:nvPr>
            <p:ph type="body" idx="1"/>
          </p:nvPr>
        </p:nvSpPr>
        <p:spPr>
          <a:xfrm>
            <a:off x="628650" y="1347789"/>
            <a:ext cx="7886700" cy="306546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31A22"/>
              </a:buClr>
              <a:buSzPts val="2800"/>
              <a:buChar char="•"/>
            </a:pPr>
            <a:r>
              <a:rPr lang="en-US"/>
              <a:t>How’s the current market?</a:t>
            </a:r>
            <a:endParaRPr/>
          </a:p>
          <a:p>
            <a:pPr marL="228600" lvl="0" indent="0" algn="l" rtl="0">
              <a:lnSpc>
                <a:spcPct val="90000"/>
              </a:lnSpc>
              <a:spcBef>
                <a:spcPts val="0"/>
              </a:spcBef>
              <a:spcAft>
                <a:spcPts val="0"/>
              </a:spcAft>
              <a:buNone/>
            </a:pPr>
            <a:endParaRPr/>
          </a:p>
          <a:p>
            <a:pPr marL="228600" lvl="0" indent="-228600" algn="l" rtl="0">
              <a:lnSpc>
                <a:spcPct val="90000"/>
              </a:lnSpc>
              <a:spcBef>
                <a:spcPts val="0"/>
              </a:spcBef>
              <a:spcAft>
                <a:spcPts val="0"/>
              </a:spcAft>
              <a:buClr>
                <a:srgbClr val="131A22"/>
              </a:buClr>
              <a:buSzPts val="2800"/>
              <a:buChar char="•"/>
            </a:pPr>
            <a:r>
              <a:rPr lang="en-US"/>
              <a:t>What’re possible product features to notice?</a:t>
            </a:r>
            <a:endParaRPr/>
          </a:p>
          <a:p>
            <a:pPr marL="228600" lvl="0" indent="0" algn="l" rtl="0">
              <a:lnSpc>
                <a:spcPct val="90000"/>
              </a:lnSpc>
              <a:spcBef>
                <a:spcPts val="0"/>
              </a:spcBef>
              <a:spcAft>
                <a:spcPts val="0"/>
              </a:spcAft>
              <a:buNone/>
            </a:pPr>
            <a:endParaRPr/>
          </a:p>
          <a:p>
            <a:pPr marL="228600" lvl="0" indent="-228600" algn="l" rtl="0">
              <a:lnSpc>
                <a:spcPct val="90000"/>
              </a:lnSpc>
              <a:spcBef>
                <a:spcPts val="1000"/>
              </a:spcBef>
              <a:spcAft>
                <a:spcPts val="0"/>
              </a:spcAft>
              <a:buClr>
                <a:srgbClr val="131A22"/>
              </a:buClr>
              <a:buSzPts val="2800"/>
              <a:buChar char="•"/>
            </a:pPr>
            <a:r>
              <a:rPr lang="en-US"/>
              <a:t>What’re the possible advertising strategies?</a:t>
            </a:r>
            <a:endParaRPr/>
          </a:p>
        </p:txBody>
      </p:sp>
      <p:sp>
        <p:nvSpPr>
          <p:cNvPr id="120" name="Google Shape;120;p9"/>
          <p:cNvSpPr txBox="1">
            <a:spLocks noGrp="1"/>
          </p:cNvSpPr>
          <p:nvPr>
            <p:ph type="sldNum" idx="12"/>
          </p:nvPr>
        </p:nvSpPr>
        <p:spPr>
          <a:xfrm>
            <a:off x="6457950" y="4626001"/>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CCCCC"/>
              </a:buClr>
              <a:buSzPts val="1200"/>
              <a:buFont typeface="Arial"/>
              <a:buNone/>
            </a:pPr>
            <a:fld id="{00000000-1234-1234-1234-123412341234}" type="slidenum">
              <a:rPr lang="en-US"/>
              <a:t>9</a:t>
            </a:fld>
            <a:endParaRPr/>
          </a:p>
        </p:txBody>
      </p:sp>
      <p:pic>
        <p:nvPicPr>
          <p:cNvPr id="121" name="Google Shape;121;p9"/>
          <p:cNvPicPr preferRelativeResize="0"/>
          <p:nvPr/>
        </p:nvPicPr>
        <p:blipFill>
          <a:blip r:embed="rId3">
            <a:alphaModFix/>
          </a:blip>
          <a:stretch>
            <a:fillRect/>
          </a:stretch>
        </p:blipFill>
        <p:spPr>
          <a:xfrm>
            <a:off x="7102925" y="0"/>
            <a:ext cx="2041075" cy="457200"/>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1561</Words>
  <Application>Microsoft Macintosh PowerPoint</Application>
  <PresentationFormat>全屏显示(16:9)</PresentationFormat>
  <Paragraphs>128</Paragraphs>
  <Slides>23</Slides>
  <Notes>23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Calibri</vt:lpstr>
      <vt:lpstr>Arial</vt:lpstr>
      <vt:lpstr>Open Sans</vt:lpstr>
      <vt:lpstr>Times New Roman</vt:lpstr>
      <vt:lpstr>Custom Design</vt:lpstr>
      <vt:lpstr>Amazon: Helping Small Businesses</vt:lpstr>
      <vt:lpstr>PowerPoint 演示文稿</vt:lpstr>
      <vt:lpstr>PowerPoint 演示文稿</vt:lpstr>
      <vt:lpstr>PowerPoint 演示文稿</vt:lpstr>
      <vt:lpstr>The first issue: highly competitive selling environment</vt:lpstr>
      <vt:lpstr>The second issue: products do not sell themselves</vt:lpstr>
      <vt:lpstr>Data Collection Process</vt:lpstr>
      <vt:lpstr>PowerPoint 演示文稿</vt:lpstr>
      <vt:lpstr>What customer reviews can tell us:</vt:lpstr>
      <vt:lpstr>Dataset Overview</vt:lpstr>
      <vt:lpstr>Overview of the Current Market</vt:lpstr>
      <vt:lpstr>Review Overview</vt:lpstr>
      <vt:lpstr>PowerPoint 演示文稿</vt:lpstr>
      <vt:lpstr>PowerPoint 演示文稿</vt:lpstr>
      <vt:lpstr>Insights</vt:lpstr>
      <vt:lpstr>What Amazon does:</vt:lpstr>
      <vt:lpstr>Recommendation 1</vt:lpstr>
      <vt:lpstr>Recommendation 2</vt:lpstr>
      <vt:lpstr>Thanks for Listening</vt:lpstr>
      <vt:lpstr>References</vt:lpstr>
      <vt:lpstr>Sentiment Analysis</vt:lpstr>
      <vt:lpstr>Analysis of Negative Reviews</vt:lpstr>
      <vt:lpstr>Example of Customer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Helping Small Businesses</dc:title>
  <dc:creator>Han, Zining</dc:creator>
  <cp:lastModifiedBy>my4776</cp:lastModifiedBy>
  <cp:revision>2</cp:revision>
  <dcterms:created xsi:type="dcterms:W3CDTF">2020-04-20T22:50:42Z</dcterms:created>
  <dcterms:modified xsi:type="dcterms:W3CDTF">2021-04-20T21:40:48Z</dcterms:modified>
</cp:coreProperties>
</file>